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notesSlides/notesSlide3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8"/>
  </p:notesMasterIdLst>
  <p:sldIdLst>
    <p:sldId id="256" r:id="rId3"/>
    <p:sldId id="317" r:id="rId4"/>
    <p:sldId id="376" r:id="rId5"/>
    <p:sldId id="378" r:id="rId6"/>
    <p:sldId id="383" r:id="rId7"/>
    <p:sldId id="385" r:id="rId8"/>
    <p:sldId id="382" r:id="rId9"/>
    <p:sldId id="388" r:id="rId10"/>
    <p:sldId id="389" r:id="rId11"/>
    <p:sldId id="392" r:id="rId12"/>
    <p:sldId id="393" r:id="rId13"/>
    <p:sldId id="395" r:id="rId14"/>
    <p:sldId id="397" r:id="rId15"/>
    <p:sldId id="398" r:id="rId16"/>
    <p:sldId id="571" r:id="rId17"/>
    <p:sldId id="572" r:id="rId18"/>
    <p:sldId id="574" r:id="rId19"/>
    <p:sldId id="587" r:id="rId20"/>
    <p:sldId id="588" r:id="rId21"/>
    <p:sldId id="589" r:id="rId22"/>
    <p:sldId id="592" r:id="rId23"/>
    <p:sldId id="593" r:id="rId24"/>
    <p:sldId id="323" r:id="rId25"/>
    <p:sldId id="329" r:id="rId26"/>
    <p:sldId id="330" r:id="rId27"/>
    <p:sldId id="635" r:id="rId28"/>
    <p:sldId id="346" r:id="rId29"/>
    <p:sldId id="639" r:id="rId30"/>
    <p:sldId id="557" r:id="rId31"/>
    <p:sldId id="636" r:id="rId32"/>
    <p:sldId id="629" r:id="rId33"/>
    <p:sldId id="637" r:id="rId34"/>
    <p:sldId id="583" r:id="rId35"/>
    <p:sldId id="634" r:id="rId36"/>
    <p:sldId id="621" r:id="rId37"/>
    <p:sldId id="622" r:id="rId38"/>
    <p:sldId id="360" r:id="rId39"/>
    <p:sldId id="566" r:id="rId40"/>
    <p:sldId id="340" r:id="rId41"/>
    <p:sldId id="568" r:id="rId42"/>
    <p:sldId id="594" r:id="rId43"/>
    <p:sldId id="632" r:id="rId44"/>
    <p:sldId id="633" r:id="rId45"/>
    <p:sldId id="638" r:id="rId46"/>
    <p:sldId id="270" r:id="rId47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3" autoAdjust="0"/>
    <p:restoredTop sz="88242" autoAdjust="0"/>
  </p:normalViewPr>
  <p:slideViewPr>
    <p:cSldViewPr>
      <p:cViewPr varScale="1">
        <p:scale>
          <a:sx n="75" d="100"/>
          <a:sy n="75" d="100"/>
        </p:scale>
        <p:origin x="1373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120</c:v>
                </c:pt>
                <c:pt idx="1">
                  <c:v>108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Munka1!$C$2:$C$4</c:f>
              <c:numCache>
                <c:formatCode>General</c:formatCode>
                <c:ptCount val="3"/>
                <c:pt idx="0">
                  <c:v>6122</c:v>
                </c:pt>
                <c:pt idx="1">
                  <c:v>5327</c:v>
                </c:pt>
                <c:pt idx="2">
                  <c:v>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Munka1!$D$2:$D$4</c:f>
              <c:numCache>
                <c:formatCode>General</c:formatCode>
                <c:ptCount val="3"/>
                <c:pt idx="0">
                  <c:v>47</c:v>
                </c:pt>
                <c:pt idx="1">
                  <c:v>40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Munka1!$E$2:$E$4</c:f>
              <c:numCache>
                <c:formatCode>General</c:formatCode>
                <c:ptCount val="3"/>
                <c:pt idx="0">
                  <c:v>787</c:v>
                </c:pt>
                <c:pt idx="1">
                  <c:v>496</c:v>
                </c:pt>
                <c:pt idx="2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Munka1!$F$2:$F$4</c:f>
              <c:numCache>
                <c:formatCode>General</c:formatCode>
                <c:ptCount val="3"/>
                <c:pt idx="0">
                  <c:v>2367</c:v>
                </c:pt>
                <c:pt idx="1">
                  <c:v>1909</c:v>
                </c:pt>
                <c:pt idx="2">
                  <c:v>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Munka1!$G$2:$G$4</c:f>
              <c:numCache>
                <c:formatCode>General</c:formatCode>
                <c:ptCount val="3"/>
                <c:pt idx="0">
                  <c:v>180</c:v>
                </c:pt>
                <c:pt idx="1">
                  <c:v>154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Munka1!$H$2:$H$4</c:f>
              <c:numCache>
                <c:formatCode>General</c:formatCode>
                <c:ptCount val="3"/>
                <c:pt idx="0">
                  <c:v>1205</c:v>
                </c:pt>
                <c:pt idx="1">
                  <c:v>753</c:v>
                </c:pt>
                <c:pt idx="2">
                  <c:v>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Munka1!$I$2:$I$4</c:f>
              <c:numCache>
                <c:formatCode>General</c:formatCode>
                <c:ptCount val="3"/>
                <c:pt idx="0">
                  <c:v>1529</c:v>
                </c:pt>
                <c:pt idx="1">
                  <c:v>1130</c:v>
                </c:pt>
                <c:pt idx="2">
                  <c:v>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Munka1!$J$2:$J$4</c:f>
              <c:numCache>
                <c:formatCode>General</c:formatCode>
                <c:ptCount val="3"/>
                <c:pt idx="0">
                  <c:v>1190</c:v>
                </c:pt>
                <c:pt idx="1">
                  <c:v>767</c:v>
                </c:pt>
                <c:pt idx="2">
                  <c:v>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Munka1!$K$2:$K$4</c:f>
              <c:numCache>
                <c:formatCode>General</c:formatCode>
                <c:ptCount val="3"/>
                <c:pt idx="0">
                  <c:v>751</c:v>
                </c:pt>
                <c:pt idx="1">
                  <c:v>539</c:v>
                </c:pt>
                <c:pt idx="2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ser>
          <c:idx val="10"/>
          <c:order val="10"/>
          <c:tx>
            <c:strRef>
              <c:f>Munka1!$L$1</c:f>
              <c:strCache>
                <c:ptCount val="1"/>
                <c:pt idx="0">
                  <c:v>Whole Hungary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All cases</c:v>
                </c:pt>
                <c:pt idx="1">
                  <c:v>Passive surv.</c:v>
                </c:pt>
                <c:pt idx="2">
                  <c:v>Active surv.</c:v>
                </c:pt>
              </c:strCache>
            </c:strRef>
          </c:cat>
          <c:val>
            <c:numRef>
              <c:f>Munka1!$L$2:$L$4</c:f>
              <c:numCache>
                <c:formatCode>General</c:formatCode>
                <c:ptCount val="3"/>
                <c:pt idx="0">
                  <c:v>14298</c:v>
                </c:pt>
                <c:pt idx="1">
                  <c:v>11223</c:v>
                </c:pt>
                <c:pt idx="2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8-4E86-980B-443F579AD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253830467000646E-2"/>
          <c:y val="3.5177219768261908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All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(till 12.09.2025.)</c:v>
                </c:pt>
              </c:strCache>
            </c:strRef>
          </c:cat>
          <c:val>
            <c:numRef>
              <c:f>Munka1!$B$2:$B$9</c:f>
              <c:numCache>
                <c:formatCode>General</c:formatCode>
                <c:ptCount val="8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422</c:v>
                </c:pt>
                <c:pt idx="6">
                  <c:v>757</c:v>
                </c:pt>
                <c:pt idx="7">
                  <c:v>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Passive surveillance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(till 12.09.2025.)</c:v>
                </c:pt>
              </c:strCache>
            </c:strRef>
          </c:cat>
          <c:val>
            <c:numRef>
              <c:f>Munka1!$C$2:$C$9</c:f>
              <c:numCache>
                <c:formatCode>General</c:formatCode>
                <c:ptCount val="8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201</c:v>
                </c:pt>
                <c:pt idx="6">
                  <c:v>429</c:v>
                </c:pt>
                <c:pt idx="7">
                  <c:v>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Active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(till 12.09.2025.)</c:v>
                </c:pt>
              </c:strCache>
            </c:strRef>
          </c:cat>
          <c:val>
            <c:numRef>
              <c:f>Munka1!$D$2:$D$9</c:f>
              <c:numCache>
                <c:formatCode>General</c:formatCode>
                <c:ptCount val="8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221</c:v>
                </c:pt>
                <c:pt idx="6">
                  <c:v>328</c:v>
                </c:pt>
                <c:pt idx="7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1456574560055859E-2"/>
          <c:y val="1.566161465533833E-2"/>
          <c:w val="0.91574250931672407"/>
          <c:h val="0.869218970606167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1st Quarter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(till 31.08.2025.)</c:v>
                </c:pt>
              </c:strCache>
            </c:strRef>
          </c:cat>
          <c:val>
            <c:numRef>
              <c:f>Munka1!$B$2:$B$9</c:f>
              <c:numCache>
                <c:formatCode>General</c:formatCode>
                <c:ptCount val="8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  <c:pt idx="6">
                  <c:v>111</c:v>
                </c:pt>
                <c:pt idx="7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2nd Quarter  (06., 07., 08.)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(till 31.08.2025.)</c:v>
                </c:pt>
              </c:strCache>
            </c:strRef>
          </c:cat>
          <c:val>
            <c:numRef>
              <c:f>Munka1!$C$2:$C$9</c:f>
              <c:numCache>
                <c:formatCode>General</c:formatCode>
                <c:ptCount val="8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  <c:pt idx="6">
                  <c:v>67</c:v>
                </c:pt>
                <c:pt idx="7">
                  <c:v>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3rd Quarter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(till 31.08.2025.)</c:v>
                </c:pt>
              </c:strCache>
            </c:strRef>
          </c:cat>
          <c:val>
            <c:numRef>
              <c:f>Munka1!$D$2:$D$9</c:f>
              <c:numCache>
                <c:formatCode>General</c:formatCode>
                <c:ptCount val="8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42</c:v>
                </c:pt>
                <c:pt idx="6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4th Quarter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(till 31.08.2025.)</c:v>
                </c:pt>
              </c:strCache>
            </c:strRef>
          </c:cat>
          <c:val>
            <c:numRef>
              <c:f>Munka1!$E$2:$E$9</c:f>
              <c:numCache>
                <c:formatCode>General</c:formatCode>
                <c:ptCount val="8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  <c:pt idx="5">
                  <c:v>170</c:v>
                </c:pt>
                <c:pt idx="6">
                  <c:v>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Munka1!$A$2:$A$31</c:f>
              <c:strCache>
                <c:ptCount val="30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  <c:pt idx="23">
                  <c:v>2023/24_IV</c:v>
                </c:pt>
                <c:pt idx="24">
                  <c:v>2024/25_I</c:v>
                </c:pt>
                <c:pt idx="25">
                  <c:v>2024/25_II</c:v>
                </c:pt>
                <c:pt idx="26">
                  <c:v>2024/25_III</c:v>
                </c:pt>
                <c:pt idx="27">
                  <c:v>2024/25_IV</c:v>
                </c:pt>
                <c:pt idx="28">
                  <c:v>2025/26_I</c:v>
                </c:pt>
                <c:pt idx="29">
                  <c:v>2025/26_II</c:v>
                </c:pt>
              </c:strCache>
            </c:strRef>
          </c:cat>
          <c:val>
            <c:numRef>
              <c:f>Munka1!$B$2:$B$31</c:f>
              <c:numCache>
                <c:formatCode>General</c:formatCode>
                <c:ptCount val="30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42</c:v>
                </c:pt>
                <c:pt idx="23">
                  <c:v>170</c:v>
                </c:pt>
                <c:pt idx="24">
                  <c:v>111</c:v>
                </c:pt>
                <c:pt idx="25">
                  <c:v>67</c:v>
                </c:pt>
                <c:pt idx="26">
                  <c:v>119</c:v>
                </c:pt>
                <c:pt idx="27">
                  <c:v>460</c:v>
                </c:pt>
                <c:pt idx="28">
                  <c:v>306</c:v>
                </c:pt>
                <c:pt idx="29">
                  <c:v>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b="1" i="0" baseline="0"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0.22594</cdr:x>
      <cdr:y>0.00613</cdr:y>
    </cdr:from>
    <cdr:to>
      <cdr:x>0.31095</cdr:x>
      <cdr:y>0.22947</cdr:y>
    </cdr:to>
    <cdr:sp macro="" textlink="">
      <cdr:nvSpPr>
        <cdr:cNvPr id="2" name="Nyíl: szalag, jobbra mutató 1">
          <a:extLst xmlns:a="http://schemas.openxmlformats.org/drawingml/2006/main">
            <a:ext uri="{FF2B5EF4-FFF2-40B4-BE49-F238E27FC236}">
              <a16:creationId xmlns:a16="http://schemas.microsoft.com/office/drawing/2014/main" id="{DE4A2E1C-0ED5-0DF1-446F-4BCB990D64C8}"/>
            </a:ext>
          </a:extLst>
        </cdr:cNvPr>
        <cdr:cNvSpPr/>
      </cdr:nvSpPr>
      <cdr:spPr bwMode="auto">
        <a:xfrm xmlns:a="http://schemas.openxmlformats.org/drawingml/2006/main">
          <a:off x="1944216" y="36004"/>
          <a:ext cx="731508" cy="1312629"/>
        </a:xfrm>
        <a:prstGeom xmlns:a="http://schemas.openxmlformats.org/drawingml/2006/main" prst="curvedRightArrow">
          <a:avLst/>
        </a:prstGeom>
        <a:solidFill xmlns:a="http://schemas.openxmlformats.org/drawingml/2006/main">
          <a:srgbClr val="00B8FF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hu-HU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hu-HU" dirty="0"/>
              <a:t>I am glad to be here and to talk to you about this topic. </a:t>
            </a:r>
            <a:endParaRPr lang="hu-HU" altLang="hu-H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18553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15644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8652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1929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3435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hu-HU" altLang="hu-HU" dirty="0"/>
              <a:t>Red= ASF </a:t>
            </a:r>
            <a:r>
              <a:rPr lang="hu-HU" altLang="hu-HU" dirty="0" err="1"/>
              <a:t>occours</a:t>
            </a:r>
            <a:r>
              <a:rPr lang="hu-HU" altLang="hu-HU" dirty="0"/>
              <a:t> WB &amp; </a:t>
            </a:r>
            <a:r>
              <a:rPr lang="hu-HU" altLang="hu-HU" dirty="0" err="1"/>
              <a:t>domestic</a:t>
            </a:r>
            <a:r>
              <a:rPr lang="hu-HU" altLang="hu-HU" dirty="0"/>
              <a:t> </a:t>
            </a:r>
            <a:r>
              <a:rPr lang="hu-HU" altLang="hu-HU" dirty="0" err="1"/>
              <a:t>pigs</a:t>
            </a:r>
            <a:r>
              <a:rPr lang="hu-HU" altLang="hu-HU" dirty="0"/>
              <a:t>,  pink = ASF </a:t>
            </a:r>
            <a:r>
              <a:rPr lang="hu-HU" altLang="hu-HU" dirty="0" err="1"/>
              <a:t>occours</a:t>
            </a:r>
            <a:r>
              <a:rPr lang="hu-HU" altLang="hu-HU" dirty="0"/>
              <a:t> </a:t>
            </a:r>
            <a:r>
              <a:rPr lang="hu-HU" altLang="hu-HU" dirty="0" err="1"/>
              <a:t>only</a:t>
            </a:r>
            <a:r>
              <a:rPr lang="hu-HU" altLang="hu-HU" dirty="0"/>
              <a:t> in WB, </a:t>
            </a:r>
            <a:r>
              <a:rPr lang="hu-HU" altLang="hu-HU" dirty="0" err="1"/>
              <a:t>blue</a:t>
            </a:r>
            <a:r>
              <a:rPr lang="hu-HU" altLang="hu-HU" dirty="0"/>
              <a:t> = </a:t>
            </a:r>
            <a:r>
              <a:rPr lang="hu-HU" altLang="hu-HU" dirty="0" err="1"/>
              <a:t>high</a:t>
            </a:r>
            <a:r>
              <a:rPr lang="hu-HU" altLang="hu-HU" dirty="0"/>
              <a:t> </a:t>
            </a:r>
            <a:r>
              <a:rPr lang="hu-HU" altLang="hu-HU" dirty="0" err="1"/>
              <a:t>risk</a:t>
            </a:r>
            <a:r>
              <a:rPr lang="hu-HU" altLang="hu-HU" dirty="0"/>
              <a:t> </a:t>
            </a:r>
            <a:r>
              <a:rPr lang="hu-HU" altLang="hu-HU" dirty="0" err="1"/>
              <a:t>are</a:t>
            </a:r>
            <a:r>
              <a:rPr lang="hu-HU" altLang="hu-HU" dirty="0"/>
              <a:t> </a:t>
            </a:r>
            <a:r>
              <a:rPr lang="hu-HU" altLang="hu-HU" dirty="0" err="1"/>
              <a:t>between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infected</a:t>
            </a:r>
            <a:r>
              <a:rPr lang="hu-HU" altLang="hu-HU" dirty="0"/>
              <a:t> and </a:t>
            </a:r>
            <a:r>
              <a:rPr lang="hu-HU" altLang="hu-HU" dirty="0" err="1"/>
              <a:t>the</a:t>
            </a:r>
            <a:r>
              <a:rPr lang="hu-HU" altLang="hu-HU" dirty="0"/>
              <a:t> free </a:t>
            </a:r>
            <a:r>
              <a:rPr lang="hu-HU" altLang="hu-HU" dirty="0" err="1"/>
              <a:t>area</a:t>
            </a: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73110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0ED14-E891-C422-8012-FB1B47972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BB8727EE-D152-0CCA-D13B-7204D767A5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E17A2605-F452-7E75-7099-80C2BE871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4BF5B128-45E5-CC9E-8691-73461584E8E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96873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419A4-C419-4987-0B14-6E77134F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97FF0DB2-D0E5-DFDC-C2B6-04704D35F76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43B2123C-F9DF-C872-A7F5-6AC3ED4A4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3ECC5187-C589-217A-AD2E-78D331A875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58742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2089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8458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15A43-E9AC-95A9-1A59-8B4A92B6A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C6713314-6D94-2B88-3F9A-810E3E73F2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D2122DC8-4A8D-45CF-5ABB-1CACCD7F6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0393980D-1AED-DF44-6ABA-70819E923E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2755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21619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9192A-1C41-CFA2-53D2-132A56BC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325F93EE-161C-1ABF-DD4C-1CDA73DFD3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E72172D7-EC74-30D1-C7E8-F8849A4EF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0A3A836-9929-4DFB-DDAB-C629B83B46E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198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937998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23586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616222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A5869-93BB-8FE6-AB38-B2307827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361BA131-C705-0137-C741-62001D66A58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0BFBBF53-458A-7325-2881-89EC6716B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BDB01881-AF3C-2FD5-5E95-4AF0D2268E3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4122909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58220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60139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66583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61560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680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96914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40915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B7DF0-679A-A886-1F45-932E827C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ABDC46F7-5AA1-0A0E-DBDC-7203AEC4745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5F672D3F-14D3-3DB4-2CE7-457AA3CCA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DEE1B0F-736F-22CD-22EF-AEBA00B4E0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62609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44978-C2A4-1E95-6578-C169306F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16100A54-6278-3A4E-9365-64D2FADBA9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286B760B-1271-F2D4-BF59-B931FEEB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CBE42480-3E09-1A7F-A084-0F3B8DA3544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65514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BD010-6392-D59B-0BAE-E4C529B1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C447ADEC-D781-4984-AEEB-FB1B958DB0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8122D502-E155-20DB-244C-C57688DC7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B409C79B-94D6-0B1F-CED9-073397D4EE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126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en-US" altLang="hu-HU" sz="3200" b="1" dirty="0">
                <a:solidFill>
                  <a:schemeClr val="tx1"/>
                </a:solidFill>
              </a:rPr>
              <a:t>Latest knowledge on the epidemiology of African swine fever in Hungary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775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  University of Veterinary Medicine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4400" b="1" dirty="0"/>
              <a:t> Budapest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600" b="1" dirty="0"/>
              <a:t>16</a:t>
            </a:r>
            <a:r>
              <a:rPr lang="en-GB" altLang="hu-HU" sz="3600" b="1" dirty="0"/>
              <a:t>.09.202</a:t>
            </a:r>
            <a:r>
              <a:rPr lang="hu-HU" altLang="hu-HU" sz="3600" b="1" dirty="0"/>
              <a:t>5</a:t>
            </a:r>
            <a:r>
              <a:rPr lang="en-GB" altLang="hu-HU" sz="3600" b="1" dirty="0"/>
              <a:t>.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300" b="1" dirty="0"/>
              <a:t>Zsolt Földi DVM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hu-HU" sz="2800" dirty="0"/>
              <a:t>Head of National CSF and ASF Expert 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The most important modifications of the risk analysis system</a:t>
            </a: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19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July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2021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it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propose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d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administrative decisions should then be based on a risk analysis taking into account cases within one year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(last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year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It was preceded by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retrospective study. It was necessary because we had taken into account all the cases that had occurred until then, so the risk would never have decreased or disappeared.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In 17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August 2022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existing risk analysis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has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been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s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upplement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with a second step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case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management units that could be reclassified from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high risk to high risk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based on the first (original) step. </a:t>
            </a:r>
            <a:endParaRPr lang="hu-HU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hunting year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there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was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 few occasions within the infected area where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 distance between a new case and the nearest case within one year was much greater than usual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(large jumps 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at least 20 km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could be a problem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if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of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game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management units close to such a new case had decreased prior to the big jump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and therefore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during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first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step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 proposal was made to reclassify these units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from infected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to high risk. </a:t>
            </a:r>
            <a:endParaRPr lang="en-GB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Map - Cases with a big jump</a:t>
            </a:r>
            <a:endParaRPr lang="hu-HU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FBADEC38-82A4-3875-C297-706F8D862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3138E2-AE69-02C8-598D-AC06CA96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5" y="1014643"/>
            <a:ext cx="8141799" cy="57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Adding a new second step to the ASF risk analysis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After a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comprehensive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analysis,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Analysis Action Group decided to add a second step to the current risk analysis system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where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examine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whether cases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within one year have occurred within 30 km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radius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of the border of the units proposed to be reclassified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(in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first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step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of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analysis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infected area (from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to high risk. If yes,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infected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extremely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high risk)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area remains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classification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of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these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units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This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procedure provides more reliability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than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before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for possible area reductions, while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at the same time providing an appropriate level of risk reduction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for this risk analysis.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effectiveness of ASF risk analysis so far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effectiveness of the risk </a:t>
            </a:r>
            <a:r>
              <a:rPr lang="en-US" altLang="hu-HU" sz="2800" b="1" dirty="0"/>
              <a:t>analysis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is well characterized by the fact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that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99.9 percent of all AS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confirmed in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 until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12.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September 202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5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were found within the infected area.</a:t>
            </a: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Moreover, from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January 1, 2021, all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confirmed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wilde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boar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cases occurred within the infected area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So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w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have improved this already extremely effective system even further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by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introducing the second step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mentionded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earlier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Proposal of the National Expert Group on 15 September 2022 and changes to the official risk areas from 27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</a:rPr>
              <a:t>June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2023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At its meeting on </a:t>
            </a:r>
            <a:r>
              <a:rPr lang="en-US" altLang="hu-HU" sz="2400" b="1" dirty="0">
                <a:latin typeface="+mj-lt"/>
              </a:rPr>
              <a:t>15 September 2022</a:t>
            </a:r>
            <a:r>
              <a:rPr lang="en-US" altLang="hu-HU" sz="2400" dirty="0">
                <a:latin typeface="+mj-lt"/>
              </a:rPr>
              <a:t>, the </a:t>
            </a:r>
            <a:r>
              <a:rPr lang="en-US" altLang="hu-HU" sz="2400" b="1" dirty="0">
                <a:latin typeface="+mj-lt"/>
              </a:rPr>
              <a:t>National Expert Group, after </a:t>
            </a:r>
            <a:r>
              <a:rPr lang="en-US" altLang="hu-HU" sz="2400" b="1" dirty="0" err="1">
                <a:latin typeface="+mj-lt"/>
              </a:rPr>
              <a:t>analysing</a:t>
            </a:r>
            <a:r>
              <a:rPr lang="en-US" altLang="hu-HU" sz="2400" b="1" dirty="0">
                <a:latin typeface="+mj-lt"/>
              </a:rPr>
              <a:t> the risk analysis, the epidemiological situation and the negative PCR results, recommended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the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dirty="0" err="1">
                <a:latin typeface="+mj-lt"/>
              </a:rPr>
              <a:t>followings</a:t>
            </a:r>
            <a:r>
              <a:rPr lang="hu-HU" altLang="hu-HU" sz="2400" dirty="0">
                <a:latin typeface="+mj-lt"/>
              </a:rPr>
              <a:t>: 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infected area in Jász-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 and Békés counties (+ 1 </a:t>
            </a:r>
            <a:r>
              <a:rPr lang="hu-HU" altLang="hu-HU" sz="2200" dirty="0" err="1">
                <a:latin typeface="+mj-lt"/>
              </a:rPr>
              <a:t>hunting</a:t>
            </a:r>
            <a:r>
              <a:rPr lang="en-US" altLang="hu-HU" sz="2200" dirty="0">
                <a:latin typeface="+mj-lt"/>
              </a:rPr>
              <a:t> </a:t>
            </a:r>
            <a:r>
              <a:rPr lang="hu-HU" altLang="hu-HU" sz="2200" dirty="0">
                <a:latin typeface="+mj-lt"/>
              </a:rPr>
              <a:t>(game) </a:t>
            </a:r>
            <a:r>
              <a:rPr lang="en-US" altLang="hu-HU" sz="2200" dirty="0">
                <a:latin typeface="+mj-lt"/>
              </a:rPr>
              <a:t>management unit in Pest county adjacent to JNK county)</a:t>
            </a:r>
            <a:endParaRPr lang="hu-HU" altLang="hu-HU" sz="2200" dirty="0">
              <a:latin typeface="+mj-lt"/>
            </a:endParaRP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>
                <a:latin typeface="+mj-lt"/>
              </a:rPr>
              <a:t>Reduction of the high risk area in the counties of Bács-</a:t>
            </a:r>
            <a:r>
              <a:rPr lang="en-US" altLang="hu-HU" sz="2200" dirty="0" err="1">
                <a:latin typeface="+mj-lt"/>
              </a:rPr>
              <a:t>Kiskun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Békés</a:t>
            </a:r>
            <a:r>
              <a:rPr lang="en-US" altLang="hu-HU" sz="2200" dirty="0">
                <a:latin typeface="+mj-lt"/>
              </a:rPr>
              <a:t>, </a:t>
            </a:r>
            <a:r>
              <a:rPr lang="en-US" altLang="hu-HU" sz="2200" dirty="0" err="1">
                <a:latin typeface="+mj-lt"/>
              </a:rPr>
              <a:t>Csongrád-Csanád</a:t>
            </a:r>
            <a:r>
              <a:rPr lang="en-US" altLang="hu-HU" sz="2200" dirty="0">
                <a:latin typeface="+mj-lt"/>
              </a:rPr>
              <a:t> and </a:t>
            </a:r>
            <a:r>
              <a:rPr lang="en-US" altLang="hu-HU" sz="2200" dirty="0" err="1">
                <a:latin typeface="+mj-lt"/>
              </a:rPr>
              <a:t>Jász</a:t>
            </a:r>
            <a:r>
              <a:rPr lang="en-US" altLang="hu-HU" sz="2200" dirty="0">
                <a:latin typeface="+mj-lt"/>
              </a:rPr>
              <a:t>-</a:t>
            </a:r>
            <a:r>
              <a:rPr lang="en-US" altLang="hu-HU" sz="2200" dirty="0" err="1">
                <a:latin typeface="+mj-lt"/>
              </a:rPr>
              <a:t>Nagykun</a:t>
            </a:r>
            <a:r>
              <a:rPr lang="en-US" altLang="hu-HU" sz="2200" dirty="0">
                <a:latin typeface="+mj-lt"/>
              </a:rPr>
              <a:t>-Szolnok</a:t>
            </a:r>
            <a:endParaRPr lang="hu-HU" altLang="hu-HU" sz="22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600" dirty="0">
                <a:latin typeface="+mj-lt"/>
              </a:rPr>
              <a:t>The proposal was finally adopted in Brussels in June 2023 and </a:t>
            </a:r>
            <a:r>
              <a:rPr lang="hu-HU" altLang="hu-HU" sz="2600" dirty="0" err="1">
                <a:latin typeface="+mj-lt"/>
              </a:rPr>
              <a:t>it</a:t>
            </a:r>
            <a:r>
              <a:rPr lang="hu-HU" altLang="hu-HU" sz="2600" dirty="0">
                <a:latin typeface="+mj-lt"/>
              </a:rPr>
              <a:t> </a:t>
            </a:r>
            <a:r>
              <a:rPr lang="en-US" altLang="hu-HU" sz="2600" dirty="0">
                <a:latin typeface="+mj-lt"/>
              </a:rPr>
              <a:t>entered into force on 27 June 2023</a:t>
            </a:r>
            <a:endParaRPr lang="hu-HU" altLang="hu-HU" sz="2600" b="1" dirty="0"/>
          </a:p>
        </p:txBody>
      </p:sp>
    </p:spTree>
    <p:extLst>
      <p:ext uri="{BB962C8B-B14F-4D97-AF65-F5344CB8AC3E}">
        <p14:creationId xmlns:p14="http://schemas.microsoft.com/office/powerpoint/2010/main" val="1046543981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>
                <a:solidFill>
                  <a:schemeClr val="tx1"/>
                </a:solidFill>
              </a:rPr>
              <a:t>Proposal of the National Expert Group on 15 September 2022 - national overview map</a:t>
            </a:r>
            <a:endParaRPr lang="en-GB" altLang="hu-HU" sz="26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9C4363A-9110-F7F5-E021-46BC2E14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64263B87-BEDB-57E2-7291-FFC69AAC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609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dirty="0"/>
              <a:t>Proposal of the National Expert Group on 15 September 2022 – </a:t>
            </a:r>
            <a:r>
              <a:rPr lang="hu-HU" altLang="hu-HU" sz="2600" dirty="0" err="1"/>
              <a:t>closer</a:t>
            </a:r>
            <a:r>
              <a:rPr lang="hu-HU" altLang="hu-HU" sz="2600" dirty="0"/>
              <a:t> </a:t>
            </a:r>
            <a:r>
              <a:rPr lang="en-US" altLang="hu-HU" sz="2600" dirty="0"/>
              <a:t>map 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0A272FF3-C4D6-1E09-0BE3-74FAF9DF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szöveg, térkép, atlasz látható&#10;&#10;Automatikusan generált leírás">
            <a:extLst>
              <a:ext uri="{FF2B5EF4-FFF2-40B4-BE49-F238E27FC236}">
                <a16:creationId xmlns:a16="http://schemas.microsoft.com/office/drawing/2014/main" id="{B9595B82-24C8-D350-1267-C98EB6F0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" y="1767763"/>
            <a:ext cx="9144000" cy="50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792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P</a:t>
            </a:r>
            <a:r>
              <a:rPr lang="en-US" altLang="hu-HU" sz="2800" b="1" dirty="0" err="1">
                <a:solidFill>
                  <a:schemeClr val="tx1"/>
                </a:solidFill>
              </a:rPr>
              <a:t>roposals</a:t>
            </a:r>
            <a:r>
              <a:rPr lang="en-US" altLang="hu-HU" sz="2800" b="1" dirty="0">
                <a:solidFill>
                  <a:schemeClr val="tx1"/>
                </a:solidFill>
              </a:rPr>
              <a:t> from the National Expert Group</a:t>
            </a:r>
            <a:r>
              <a:rPr lang="hu-HU" altLang="hu-HU" sz="2800" b="1" dirty="0">
                <a:solidFill>
                  <a:schemeClr val="tx1"/>
                </a:solidFill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</a:rPr>
              <a:t>between June 2023 and March 2024</a:t>
            </a:r>
            <a:r>
              <a:rPr lang="hu-HU" altLang="hu-HU" sz="2800" b="1" dirty="0">
                <a:solidFill>
                  <a:schemeClr val="tx1"/>
                </a:solidFill>
              </a:rPr>
              <a:t>,</a:t>
            </a:r>
            <a:r>
              <a:rPr lang="en-US" altLang="hu-HU" sz="2800" b="1" dirty="0">
                <a:solidFill>
                  <a:schemeClr val="tx1"/>
                </a:solidFill>
              </a:rPr>
              <a:t> to further reduce official risk areas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520788"/>
            <a:ext cx="8540750" cy="53372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dirty="0">
                <a:latin typeface="+mj-lt"/>
              </a:rPr>
              <a:t>At its meetings held between June 2023 and March 2024, the </a:t>
            </a:r>
            <a:r>
              <a:rPr lang="en-US" altLang="hu-HU" sz="2400" b="1" dirty="0">
                <a:latin typeface="+mj-lt"/>
              </a:rPr>
              <a:t>National Expert Group, after </a:t>
            </a:r>
            <a:r>
              <a:rPr lang="en-US" altLang="hu-HU" sz="2400" b="1" dirty="0" err="1">
                <a:latin typeface="+mj-lt"/>
              </a:rPr>
              <a:t>analysing</a:t>
            </a:r>
            <a:r>
              <a:rPr lang="en-US" altLang="hu-HU" sz="2400" b="1" dirty="0">
                <a:latin typeface="+mj-lt"/>
              </a:rPr>
              <a:t> the risk analysis, the epidemiological situation and the negative PCR results, recommended</a:t>
            </a:r>
            <a:endParaRPr lang="hu-HU" altLang="hu-HU" sz="2400" b="1" dirty="0">
              <a:latin typeface="+mj-lt"/>
            </a:endParaRP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b="1" dirty="0">
                <a:latin typeface="+mj-lt"/>
              </a:rPr>
              <a:t>Reduction of the infected area in </a:t>
            </a:r>
            <a:r>
              <a:rPr lang="en-US" altLang="hu-HU" sz="2400" b="1" dirty="0" err="1">
                <a:latin typeface="+mj-lt"/>
              </a:rPr>
              <a:t>Jász</a:t>
            </a:r>
            <a:r>
              <a:rPr lang="en-US" altLang="hu-HU" sz="2400" b="1" dirty="0">
                <a:latin typeface="+mj-lt"/>
              </a:rPr>
              <a:t>-</a:t>
            </a:r>
            <a:r>
              <a:rPr lang="en-US" altLang="hu-HU" sz="2400" b="1" dirty="0" err="1">
                <a:latin typeface="+mj-lt"/>
              </a:rPr>
              <a:t>Nagykun</a:t>
            </a:r>
            <a:r>
              <a:rPr lang="en-US" altLang="hu-HU" sz="2400" b="1" dirty="0">
                <a:latin typeface="+mj-lt"/>
              </a:rPr>
              <a:t>-Szolnok and </a:t>
            </a:r>
            <a:r>
              <a:rPr lang="en-US" altLang="hu-HU" sz="2400" b="1" dirty="0" err="1">
                <a:latin typeface="+mj-lt"/>
              </a:rPr>
              <a:t>Békés</a:t>
            </a:r>
            <a:r>
              <a:rPr lang="en-US" altLang="hu-HU" sz="2400" b="1" dirty="0">
                <a:latin typeface="+mj-lt"/>
              </a:rPr>
              <a:t> counties</a:t>
            </a:r>
            <a:endParaRPr lang="hu-HU" altLang="hu-HU" sz="2400" b="1" dirty="0">
              <a:latin typeface="+mj-lt"/>
            </a:endParaRP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b="1" dirty="0">
                <a:latin typeface="+mj-lt"/>
              </a:rPr>
              <a:t>Reduction of the high risk area in the counties of </a:t>
            </a:r>
            <a:r>
              <a:rPr lang="en-US" altLang="hu-HU" sz="2400" b="1" dirty="0" err="1">
                <a:latin typeface="+mj-lt"/>
              </a:rPr>
              <a:t>Békés</a:t>
            </a:r>
            <a:r>
              <a:rPr lang="en-US" altLang="hu-HU" sz="2400" b="1" dirty="0">
                <a:latin typeface="+mj-lt"/>
              </a:rPr>
              <a:t>, </a:t>
            </a:r>
            <a:r>
              <a:rPr lang="en-US" altLang="hu-HU" sz="2400" b="1" dirty="0" err="1">
                <a:latin typeface="+mj-lt"/>
              </a:rPr>
              <a:t>Jász</a:t>
            </a:r>
            <a:r>
              <a:rPr lang="en-US" altLang="hu-HU" sz="2400" b="1" dirty="0">
                <a:latin typeface="+mj-lt"/>
              </a:rPr>
              <a:t>-</a:t>
            </a:r>
            <a:r>
              <a:rPr lang="en-US" altLang="hu-HU" sz="2400" b="1" dirty="0" err="1">
                <a:latin typeface="+mj-lt"/>
              </a:rPr>
              <a:t>Nagykun</a:t>
            </a:r>
            <a:r>
              <a:rPr lang="en-US" altLang="hu-HU" sz="2400" b="1" dirty="0">
                <a:latin typeface="+mj-lt"/>
              </a:rPr>
              <a:t>-Szolnok and Pest</a:t>
            </a:r>
            <a:endParaRPr lang="hu-HU" altLang="hu-HU" sz="2400" b="1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b="1" dirty="0">
                <a:latin typeface="+mj-lt"/>
              </a:rPr>
              <a:t>At the request of the EU Commission</a:t>
            </a:r>
            <a:r>
              <a:rPr lang="en-US" altLang="hu-HU" sz="2400" dirty="0">
                <a:latin typeface="+mj-lt"/>
              </a:rPr>
              <a:t>, </a:t>
            </a:r>
            <a:r>
              <a:rPr lang="en-US" altLang="hu-HU" sz="2400" b="1" dirty="0">
                <a:latin typeface="+mj-lt"/>
              </a:rPr>
              <a:t>the original proposal had to be amended in Békés County </a:t>
            </a:r>
            <a:r>
              <a:rPr lang="en-US" altLang="hu-HU" sz="2400" dirty="0">
                <a:latin typeface="+mj-lt"/>
              </a:rPr>
              <a:t>so that it would </a:t>
            </a:r>
            <a:r>
              <a:rPr lang="en-US" altLang="hu-HU" sz="2400" b="1" dirty="0">
                <a:latin typeface="+mj-lt"/>
              </a:rPr>
              <a:t>remain a high-risk area along the Romanian border.</a:t>
            </a:r>
            <a:endParaRPr lang="hu-HU" altLang="hu-HU" sz="2400" b="1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400" b="1" dirty="0"/>
              <a:t>The proposal was finally accepted in Brussels and came into force on </a:t>
            </a:r>
            <a:r>
              <a:rPr lang="hu-HU" altLang="hu-HU" sz="2400" b="1" dirty="0"/>
              <a:t>25 </a:t>
            </a:r>
            <a:r>
              <a:rPr lang="en-US" altLang="hu-HU" sz="2400" b="1" dirty="0"/>
              <a:t>September 2024. 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401869664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836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400" b="1" dirty="0">
                <a:solidFill>
                  <a:schemeClr val="tx1"/>
                </a:solidFill>
              </a:rPr>
              <a:t>P</a:t>
            </a:r>
            <a:r>
              <a:rPr lang="en-US" altLang="hu-HU" sz="2400" b="1" dirty="0" err="1">
                <a:solidFill>
                  <a:schemeClr val="tx1"/>
                </a:solidFill>
              </a:rPr>
              <a:t>roposals</a:t>
            </a:r>
            <a:r>
              <a:rPr lang="en-US" altLang="hu-HU" sz="2400" b="1" dirty="0">
                <a:solidFill>
                  <a:schemeClr val="tx1"/>
                </a:solidFill>
              </a:rPr>
              <a:t> from the National Expert Group</a:t>
            </a:r>
            <a:r>
              <a:rPr lang="hu-HU" altLang="hu-HU" sz="2400" b="1" dirty="0">
                <a:solidFill>
                  <a:schemeClr val="tx1"/>
                </a:solidFill>
                <a:effectLst/>
              </a:rPr>
              <a:t> 2023-2024. </a:t>
            </a:r>
            <a:r>
              <a:rPr lang="hu-HU" altLang="hu-HU" sz="2600" b="1" dirty="0">
                <a:solidFill>
                  <a:schemeClr val="tx1"/>
                </a:solidFill>
                <a:effectLst/>
              </a:rPr>
              <a:t>– </a:t>
            </a:r>
            <a:r>
              <a:rPr lang="en-US" altLang="hu-HU" sz="2600" b="1" dirty="0">
                <a:solidFill>
                  <a:schemeClr val="tx1"/>
                </a:solidFill>
              </a:rPr>
              <a:t>national overview map</a:t>
            </a:r>
            <a:endParaRPr lang="en-GB" altLang="hu-HU" sz="26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C18BF4-FB92-0579-5F38-5ACCB365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0C4DB25B-9DFF-8952-B0D6-E0CE111A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908720"/>
            <a:ext cx="8748972" cy="58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8500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3500" dirty="0">
                <a:solidFill>
                  <a:srgbClr val="FFFFFF"/>
                </a:solidFill>
              </a:rPr>
              <a:t>Restricted areas in the EU due to ASF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4" name="Kép 3" descr="A képen szöveg, térkép, atlasz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61EAB2D-704E-7562-BCE7-ABAF1B89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14064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9807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>
                <a:solidFill>
                  <a:schemeClr val="tx1"/>
                </a:solidFill>
              </a:rPr>
              <a:t>P</a:t>
            </a:r>
            <a:r>
              <a:rPr lang="en-US" altLang="hu-HU" sz="2600" dirty="0" err="1">
                <a:solidFill>
                  <a:schemeClr val="tx1"/>
                </a:solidFill>
              </a:rPr>
              <a:t>roposals</a:t>
            </a:r>
            <a:r>
              <a:rPr lang="en-US" altLang="hu-HU" sz="2600" dirty="0">
                <a:solidFill>
                  <a:schemeClr val="tx1"/>
                </a:solidFill>
              </a:rPr>
              <a:t> from the National Expert Group</a:t>
            </a:r>
            <a:r>
              <a:rPr lang="hu-HU" altLang="hu-HU" sz="2600" dirty="0">
                <a:solidFill>
                  <a:schemeClr val="tx1"/>
                </a:solidFill>
                <a:effectLst/>
              </a:rPr>
              <a:t> 2023-2024. – </a:t>
            </a:r>
            <a:r>
              <a:rPr lang="hu-HU" altLang="hu-HU" sz="2600" dirty="0" err="1">
                <a:solidFill>
                  <a:schemeClr val="tx1"/>
                </a:solidFill>
              </a:rPr>
              <a:t>close</a:t>
            </a:r>
            <a:r>
              <a:rPr lang="hu-HU" altLang="hu-HU" sz="2600" dirty="0">
                <a:solidFill>
                  <a:schemeClr val="tx1"/>
                </a:solidFill>
              </a:rPr>
              <a:t> </a:t>
            </a:r>
            <a:r>
              <a:rPr lang="en-US" altLang="hu-HU" sz="2600" dirty="0">
                <a:solidFill>
                  <a:schemeClr val="tx1"/>
                </a:solidFill>
              </a:rPr>
              <a:t>map</a:t>
            </a:r>
            <a:endParaRPr lang="en-GB" altLang="hu-HU" sz="26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D9BF1EA-5DD9-9651-7D05-0F257032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4044C783-5CAE-468E-55E5-0A7C02B0A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988736"/>
            <a:ext cx="7164796" cy="58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6358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1315-7989-EAEF-BFC7-09DBDBB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1BAD1DC3-2126-26B1-D3F9-F428E86233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Creation of a high-risk area in Baranya County near the Croatian border based on the recommendation of the National Expert Group on July 29, 2025.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846A50C-5984-16DB-96D8-AF5732E9A51D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sz="2400" dirty="0">
                <a:effectLst/>
              </a:rPr>
              <a:t>During the week beginning </a:t>
            </a:r>
            <a:r>
              <a:rPr lang="hu-HU" sz="2400" dirty="0">
                <a:effectLst/>
              </a:rPr>
              <a:t>21 </a:t>
            </a:r>
            <a:r>
              <a:rPr lang="en-US" sz="2400" dirty="0">
                <a:effectLst/>
              </a:rPr>
              <a:t>July, </a:t>
            </a:r>
            <a:r>
              <a:rPr lang="en-US" sz="2400" b="1" dirty="0">
                <a:effectLst/>
              </a:rPr>
              <a:t>Croatians detected two </a:t>
            </a:r>
            <a:r>
              <a:rPr lang="hu-HU" sz="2400" b="1" dirty="0">
                <a:effectLst/>
              </a:rPr>
              <a:t>ASF </a:t>
            </a:r>
            <a:r>
              <a:rPr lang="en-US" sz="2400" b="1" dirty="0">
                <a:effectLst/>
              </a:rPr>
              <a:t>outbreaks in wild boars near the Hungarian border</a:t>
            </a:r>
            <a:r>
              <a:rPr lang="en-US" sz="2400" dirty="0">
                <a:effectLst/>
              </a:rPr>
              <a:t>, the first about 7.5 km and the second about 10 km  from the border. </a:t>
            </a:r>
            <a:endParaRPr lang="hu-HU" sz="2400" dirty="0">
              <a:effectLst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sz="2400" b="1" dirty="0">
                <a:effectLst/>
              </a:rPr>
              <a:t>B</a:t>
            </a:r>
            <a:r>
              <a:rPr lang="en-US" sz="2400" b="1" dirty="0" err="1">
                <a:effectLst/>
              </a:rPr>
              <a:t>oth</a:t>
            </a:r>
            <a:r>
              <a:rPr lang="en-US" sz="2400" b="1" dirty="0">
                <a:effectLst/>
              </a:rPr>
              <a:t> confirmed outbreaks in wild boars occurred within a 20 km zone from the Hungarian border</a:t>
            </a:r>
            <a:r>
              <a:rPr lang="en-US" sz="2400" dirty="0">
                <a:effectLst/>
              </a:rPr>
              <a:t>, </a:t>
            </a:r>
            <a:r>
              <a:rPr lang="hu-HU" sz="2400" dirty="0" err="1">
                <a:effectLst/>
              </a:rPr>
              <a:t>so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these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are</a:t>
            </a:r>
            <a:r>
              <a:rPr lang="en-US" sz="2400" dirty="0">
                <a:effectLst/>
              </a:rPr>
              <a:t> </a:t>
            </a:r>
            <a:r>
              <a:rPr lang="en-US" sz="2400" b="1" dirty="0">
                <a:effectLst/>
              </a:rPr>
              <a:t>affecting the Hungarian AS</a:t>
            </a:r>
            <a:r>
              <a:rPr lang="hu-HU" sz="2400" b="1" dirty="0">
                <a:effectLst/>
              </a:rPr>
              <a:t>F</a:t>
            </a:r>
            <a:r>
              <a:rPr lang="en-US" sz="2400" b="1" dirty="0">
                <a:effectLst/>
              </a:rPr>
              <a:t> risk assessment</a:t>
            </a:r>
            <a:r>
              <a:rPr lang="en-US" sz="2400" dirty="0">
                <a:effectLst/>
              </a:rPr>
              <a:t>.</a:t>
            </a:r>
            <a:endParaRPr lang="hu-HU" sz="2400" dirty="0">
              <a:effectLst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sz="2400" dirty="0">
                <a:effectLst/>
              </a:rPr>
              <a:t>Due to the confirmed outbreaks in Croatia, the </a:t>
            </a:r>
            <a:r>
              <a:rPr lang="en-US" sz="2400" b="1" dirty="0">
                <a:effectLst/>
              </a:rPr>
              <a:t>National Expert Group recommended the establishment of a high-risk area along the Croatian border</a:t>
            </a:r>
            <a:r>
              <a:rPr lang="en-US" sz="2400" dirty="0">
                <a:effectLst/>
              </a:rPr>
              <a:t>, as shown on the following map.</a:t>
            </a:r>
            <a:endParaRPr lang="hu-HU" altLang="hu-HU" sz="2400" dirty="0"/>
          </a:p>
        </p:txBody>
      </p:sp>
    </p:spTree>
    <p:extLst>
      <p:ext uri="{BB962C8B-B14F-4D97-AF65-F5344CB8AC3E}">
        <p14:creationId xmlns:p14="http://schemas.microsoft.com/office/powerpoint/2010/main" val="645053681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FF61-F7D4-9545-4760-872734123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E09DBF97-E180-94D2-0321-F0B521B3C09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812213" cy="126876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600" b="1" dirty="0">
                <a:solidFill>
                  <a:schemeClr val="tx1"/>
                </a:solidFill>
              </a:rPr>
              <a:t>Proposal</a:t>
            </a:r>
            <a:r>
              <a:rPr lang="hu-HU" altLang="hu-HU" sz="2600" b="1" dirty="0">
                <a:solidFill>
                  <a:schemeClr val="tx1"/>
                </a:solidFill>
              </a:rPr>
              <a:t> </a:t>
            </a:r>
            <a:r>
              <a:rPr lang="en-US" altLang="hu-HU" sz="2600" b="1" dirty="0">
                <a:solidFill>
                  <a:schemeClr val="tx1"/>
                </a:solidFill>
              </a:rPr>
              <a:t>from the National Expert Group </a:t>
            </a:r>
            <a:r>
              <a:rPr lang="hu-HU" altLang="hu-HU" sz="2600" b="1" dirty="0" err="1">
                <a:solidFill>
                  <a:schemeClr val="tx1"/>
                </a:solidFill>
              </a:rPr>
              <a:t>on</a:t>
            </a:r>
            <a:r>
              <a:rPr lang="hu-HU" altLang="hu-HU" sz="2600" b="1" dirty="0">
                <a:solidFill>
                  <a:schemeClr val="tx1"/>
                </a:solidFill>
              </a:rPr>
              <a:t> 29 </a:t>
            </a:r>
            <a:r>
              <a:rPr lang="hu-HU" altLang="hu-HU" sz="2600" b="1" dirty="0" err="1">
                <a:solidFill>
                  <a:schemeClr val="tx1"/>
                </a:solidFill>
              </a:rPr>
              <a:t>July</a:t>
            </a:r>
            <a:r>
              <a:rPr lang="hu-HU" altLang="hu-HU" sz="2600" b="1" dirty="0">
                <a:solidFill>
                  <a:schemeClr val="tx1"/>
                </a:solidFill>
              </a:rPr>
              <a:t> 2025. </a:t>
            </a:r>
            <a:r>
              <a:rPr lang="en-US" altLang="hu-HU" sz="2600" b="1" dirty="0">
                <a:solidFill>
                  <a:schemeClr val="tx1"/>
                </a:solidFill>
              </a:rPr>
              <a:t>– close map</a:t>
            </a:r>
            <a:endParaRPr lang="en-GB" altLang="hu-HU" sz="2600" b="1" dirty="0">
              <a:solidFill>
                <a:schemeClr val="tx1"/>
              </a:solidFill>
            </a:endParaRPr>
          </a:p>
        </p:txBody>
      </p:sp>
      <p:pic>
        <p:nvPicPr>
          <p:cNvPr id="4" name="Tartalom helye 3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1C4ADD9-7399-B9C3-B2EF-901E782E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206334" cy="5527824"/>
          </a:xfrm>
        </p:spPr>
      </p:pic>
    </p:spTree>
    <p:extLst>
      <p:ext uri="{BB962C8B-B14F-4D97-AF65-F5344CB8AC3E}">
        <p14:creationId xmlns:p14="http://schemas.microsoft.com/office/powerpoint/2010/main" val="3742037590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system</a:t>
            </a:r>
            <a:r>
              <a:rPr lang="hu-HU" altLang="hu-HU" sz="2800" dirty="0">
                <a:solidFill>
                  <a:schemeClr val="tx1"/>
                </a:solidFill>
              </a:rPr>
              <a:t> in </a:t>
            </a:r>
            <a:r>
              <a:rPr lang="hu-HU" altLang="hu-HU" sz="2800" dirty="0" err="1">
                <a:solidFill>
                  <a:schemeClr val="tx1"/>
                </a:solidFill>
              </a:rPr>
              <a:t>general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268760"/>
            <a:ext cx="8540750" cy="536459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The surveillance system is </a:t>
            </a:r>
            <a:r>
              <a:rPr lang="en-US" altLang="hu-HU" sz="2200" b="1" dirty="0"/>
              <a:t>designed to detect diseases</a:t>
            </a:r>
            <a:r>
              <a:rPr lang="en-US" altLang="hu-HU" sz="2200" dirty="0"/>
              <a:t>, preferably early, or </a:t>
            </a:r>
            <a:r>
              <a:rPr lang="en-US" altLang="hu-HU" sz="2200" b="1" dirty="0"/>
              <a:t>to prove that a disease is not present</a:t>
            </a:r>
            <a:r>
              <a:rPr lang="en-US" altLang="hu-HU" sz="2200" dirty="0"/>
              <a:t>. There are </a:t>
            </a:r>
            <a:r>
              <a:rPr lang="en-US" altLang="hu-HU" sz="2200" b="1" dirty="0"/>
              <a:t>two types</a:t>
            </a:r>
            <a:r>
              <a:rPr lang="en-US" altLang="hu-HU" sz="2200" dirty="0"/>
              <a:t>:</a:t>
            </a:r>
            <a:endParaRPr lang="hu-HU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passive (general)</a:t>
            </a:r>
            <a:r>
              <a:rPr lang="en-US" altLang="hu-HU" sz="2200" dirty="0"/>
              <a:t> surveillance, and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(targeted) </a:t>
            </a:r>
            <a:r>
              <a:rPr lang="en-US" altLang="hu-HU" sz="2200" dirty="0" err="1"/>
              <a:t>surveill</a:t>
            </a:r>
            <a:r>
              <a:rPr lang="hu-HU" altLang="hu-HU" sz="2200" dirty="0"/>
              <a:t>a</a:t>
            </a:r>
            <a:r>
              <a:rPr lang="en-US" altLang="hu-HU" sz="2200" dirty="0" err="1"/>
              <a:t>nce</a:t>
            </a:r>
            <a:endParaRPr lang="en-US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The </a:t>
            </a:r>
            <a:r>
              <a:rPr lang="hu-HU" altLang="hu-HU" sz="2200" b="1" dirty="0" err="1"/>
              <a:t>classical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form</a:t>
            </a:r>
            <a:r>
              <a:rPr lang="hu-HU" altLang="hu-HU" sz="2200" b="1" dirty="0"/>
              <a:t> of p</a:t>
            </a:r>
            <a:r>
              <a:rPr lang="en-US" altLang="hu-HU" sz="2200" b="1" dirty="0" err="1"/>
              <a:t>assive</a:t>
            </a:r>
            <a:r>
              <a:rPr lang="en-US" altLang="hu-HU" sz="2200" b="1" dirty="0"/>
              <a:t> </a:t>
            </a:r>
            <a:r>
              <a:rPr lang="en-US" altLang="hu-HU" sz="2200" dirty="0"/>
              <a:t>surveillance involve</a:t>
            </a:r>
            <a:r>
              <a:rPr lang="hu-HU" altLang="hu-HU" sz="2200" dirty="0"/>
              <a:t>s</a:t>
            </a:r>
            <a:r>
              <a:rPr lang="en-US" altLang="hu-HU" sz="2200" dirty="0"/>
              <a:t> only investigations of </a:t>
            </a:r>
            <a:r>
              <a:rPr lang="en-US" altLang="hu-HU" sz="2200" b="1" dirty="0"/>
              <a:t>suspected cases </a:t>
            </a:r>
            <a:r>
              <a:rPr lang="en-US" altLang="hu-HU" sz="2200" dirty="0"/>
              <a:t>confirmed by the authority, but </a:t>
            </a:r>
            <a:r>
              <a:rPr lang="hu-HU" altLang="hu-HU" sz="2200" dirty="0" err="1"/>
              <a:t>it</a:t>
            </a:r>
            <a:r>
              <a:rPr lang="hu-HU" altLang="hu-HU" sz="2200" dirty="0"/>
              <a:t> </a:t>
            </a:r>
            <a:r>
              <a:rPr lang="en-US" altLang="hu-HU" sz="2200" dirty="0"/>
              <a:t>is </a:t>
            </a:r>
            <a:r>
              <a:rPr lang="en-US" altLang="hu-HU" sz="2200" b="1" dirty="0"/>
              <a:t>less reliable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We can </a:t>
            </a:r>
            <a:r>
              <a:rPr lang="en-US" altLang="hu-HU" sz="2200" b="1" dirty="0"/>
              <a:t>also talk about a so-called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</a:t>
            </a:r>
            <a:r>
              <a:rPr lang="en-US" altLang="hu-HU" sz="2200" dirty="0"/>
              <a:t>system, where we </a:t>
            </a:r>
            <a:r>
              <a:rPr lang="en-US" altLang="hu-HU" sz="2200" b="1" dirty="0"/>
              <a:t>also examine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where the suspicion has been ruled out </a:t>
            </a:r>
            <a:r>
              <a:rPr lang="en-US" altLang="hu-HU" sz="2200" dirty="0"/>
              <a:t>by the authorities, but </a:t>
            </a:r>
            <a:r>
              <a:rPr lang="en-US" altLang="hu-HU" sz="2200" b="1" dirty="0"/>
              <a:t>there are clinical signs or pathological lesions associated with the disease</a:t>
            </a:r>
            <a:r>
              <a:rPr lang="en-US" altLang="hu-HU" sz="2200" dirty="0"/>
              <a:t>, or </a:t>
            </a:r>
            <a:r>
              <a:rPr lang="en-US" altLang="hu-HU" sz="2200" b="1" dirty="0"/>
              <a:t>they have simply died without the suspicion</a:t>
            </a:r>
            <a:r>
              <a:rPr lang="en-US" altLang="hu-HU" sz="2200" dirty="0"/>
              <a:t> being raised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b="1" dirty="0"/>
              <a:t>Active surveillance always involves </a:t>
            </a:r>
            <a:r>
              <a:rPr lang="en-US" altLang="hu-HU" sz="2200" dirty="0"/>
              <a:t>the examination of </a:t>
            </a:r>
            <a:r>
              <a:rPr lang="en-US" altLang="hu-HU" sz="2200" b="1" dirty="0"/>
              <a:t>clinically healthy </a:t>
            </a:r>
            <a:r>
              <a:rPr lang="hu-HU" altLang="hu-HU" sz="2200" b="1" dirty="0" err="1"/>
              <a:t>animals</a:t>
            </a:r>
            <a:r>
              <a:rPr lang="en-US" altLang="hu-HU" sz="2200" dirty="0"/>
              <a:t> or </a:t>
            </a:r>
            <a:r>
              <a:rPr lang="hu-HU" altLang="hu-HU" sz="2200" b="1" dirty="0" err="1"/>
              <a:t>animals</a:t>
            </a:r>
            <a:r>
              <a:rPr lang="en-US" altLang="hu-HU" sz="2200" b="1" dirty="0"/>
              <a:t> without suspicious pathological lesions </a:t>
            </a:r>
            <a:r>
              <a:rPr lang="en-US" altLang="hu-HU" sz="2200" dirty="0"/>
              <a:t>according to a </a:t>
            </a:r>
            <a:r>
              <a:rPr lang="en-US" altLang="hu-HU" sz="2200" b="1" dirty="0"/>
              <a:t>pre-established pattern</a:t>
            </a: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>
                <a:solidFill>
                  <a:schemeClr val="tx1"/>
                </a:solidFill>
              </a:rPr>
              <a:t>Surveillance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system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for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232756"/>
            <a:ext cx="8540750" cy="55446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In the case of </a:t>
            </a:r>
            <a:r>
              <a:rPr lang="en-US" altLang="hu-HU" sz="2200" b="1" dirty="0"/>
              <a:t>ASF, </a:t>
            </a:r>
            <a:r>
              <a:rPr lang="hu-HU" altLang="hu-HU" sz="2200" b="1" dirty="0" err="1"/>
              <a:t>enhanced</a:t>
            </a:r>
            <a:r>
              <a:rPr lang="en-US" altLang="hu-HU" sz="2200" b="1" dirty="0"/>
              <a:t> passive surveillance is the first priority</a:t>
            </a:r>
            <a:r>
              <a:rPr lang="en-US" altLang="hu-HU" sz="2200" dirty="0"/>
              <a:t>, as </a:t>
            </a:r>
            <a:r>
              <a:rPr lang="en-US" altLang="hu-HU" sz="2200" b="1" dirty="0"/>
              <a:t>ASF is not really a highly contagious disease</a:t>
            </a:r>
            <a:r>
              <a:rPr lang="en-US" altLang="hu-HU" sz="2200" dirty="0"/>
              <a:t>. Only </a:t>
            </a:r>
            <a:r>
              <a:rPr lang="en-US" altLang="hu-HU" sz="2200" b="1" dirty="0"/>
              <a:t>around 10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% </a:t>
            </a:r>
            <a:r>
              <a:rPr lang="en-US" altLang="hu-HU" sz="2200" dirty="0"/>
              <a:t>of the </a:t>
            </a:r>
            <a:r>
              <a:rPr lang="hu-HU" altLang="hu-HU" sz="2200" dirty="0" err="1"/>
              <a:t>population</a:t>
            </a:r>
            <a:r>
              <a:rPr lang="en-US" altLang="hu-HU" sz="2200" dirty="0"/>
              <a:t> </a:t>
            </a:r>
            <a:r>
              <a:rPr lang="en-US" altLang="hu-HU" sz="2200" b="1" dirty="0"/>
              <a:t>becomes infected and sick</a:t>
            </a:r>
            <a:r>
              <a:rPr lang="en-US" altLang="hu-HU" sz="2200" dirty="0"/>
              <a:t> within 2 weeks of the </a:t>
            </a:r>
            <a:r>
              <a:rPr lang="en-US" altLang="hu-HU" sz="2200" b="1" dirty="0"/>
              <a:t>first introduction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almost all sick animals die</a:t>
            </a:r>
            <a:r>
              <a:rPr lang="en-US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200" dirty="0"/>
              <a:t>Because of the above, </a:t>
            </a:r>
            <a:r>
              <a:rPr lang="en-US" altLang="hu-HU" sz="2200" b="1" dirty="0"/>
              <a:t>active surveillance is less certain</a:t>
            </a:r>
            <a:r>
              <a:rPr lang="hu-HU" altLang="hu-HU" sz="2200" dirty="0"/>
              <a:t>,</a:t>
            </a:r>
            <a:r>
              <a:rPr lang="en-US" altLang="hu-HU" sz="2200" dirty="0"/>
              <a:t> and </a:t>
            </a:r>
            <a:r>
              <a:rPr lang="en-US" altLang="hu-HU" sz="2200" b="1" dirty="0"/>
              <a:t>in most cases late in detecting </a:t>
            </a:r>
            <a:r>
              <a:rPr lang="en-US" altLang="hu-HU" sz="2200" dirty="0"/>
              <a:t>the presence of the virus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 err="1"/>
              <a:t>However</a:t>
            </a:r>
            <a:r>
              <a:rPr lang="hu-HU" altLang="hu-HU" sz="2200" dirty="0"/>
              <a:t> </a:t>
            </a:r>
            <a:r>
              <a:rPr lang="hu-HU" altLang="hu-HU" sz="2200" b="1" dirty="0"/>
              <a:t>a</a:t>
            </a:r>
            <a:r>
              <a:rPr lang="en-US" altLang="hu-HU" sz="2200" b="1" dirty="0" err="1"/>
              <a:t>ctive</a:t>
            </a:r>
            <a:r>
              <a:rPr lang="en-US" altLang="hu-HU" sz="2200" b="1" dirty="0"/>
              <a:t> surveillance is also necessary in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, especially in infected and high risk areas, although it is of less importance for early detection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itself</a:t>
            </a:r>
            <a:r>
              <a:rPr lang="en-US" altLang="hu-HU" sz="2200" dirty="0"/>
              <a:t>, but </a:t>
            </a:r>
            <a:r>
              <a:rPr lang="en-US" altLang="hu-HU" sz="2200" b="1" dirty="0"/>
              <a:t>it increases the reliability of the surveillance system in view of the difficulties in finding dead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en-US" altLang="hu-HU" sz="2200" dirty="0"/>
              <a:t>. In </a:t>
            </a:r>
            <a:r>
              <a:rPr lang="en-US" altLang="hu-HU" sz="2200" b="1" dirty="0"/>
              <a:t>high</a:t>
            </a:r>
            <a:r>
              <a:rPr lang="hu-HU" altLang="hu-HU" sz="2200" b="1" dirty="0"/>
              <a:t> </a:t>
            </a:r>
            <a:r>
              <a:rPr lang="en-US" altLang="hu-HU" sz="2200" b="1" dirty="0"/>
              <a:t>risk areas, it allows the use of carcasses of shot </a:t>
            </a:r>
            <a:r>
              <a:rPr lang="hu-HU" altLang="hu-HU" sz="2200" b="1" dirty="0" err="1"/>
              <a:t>wild</a:t>
            </a:r>
            <a:r>
              <a:rPr lang="hu-HU" altLang="hu-HU" sz="2200" b="1" dirty="0"/>
              <a:t> </a:t>
            </a:r>
            <a:r>
              <a:rPr lang="hu-HU" altLang="hu-HU" sz="2200" b="1" dirty="0" err="1"/>
              <a:t>boars</a:t>
            </a:r>
            <a:r>
              <a:rPr lang="hu-HU" altLang="hu-HU" sz="2200" b="1" dirty="0"/>
              <a:t>  </a:t>
            </a:r>
            <a:r>
              <a:rPr lang="hu-HU" altLang="hu-HU" sz="2200" dirty="0"/>
              <a:t>in </a:t>
            </a:r>
            <a:r>
              <a:rPr lang="hu-HU" altLang="hu-HU" sz="2200" dirty="0" err="1"/>
              <a:t>case</a:t>
            </a:r>
            <a:r>
              <a:rPr lang="hu-HU" altLang="hu-HU" sz="2200" dirty="0"/>
              <a:t> of </a:t>
            </a:r>
            <a:r>
              <a:rPr lang="en-US" altLang="hu-HU" sz="2200" b="1" dirty="0"/>
              <a:t>negative PCR result</a:t>
            </a:r>
            <a:r>
              <a:rPr lang="hu-HU" altLang="hu-HU" sz="2200" b="1" dirty="0"/>
              <a:t> </a:t>
            </a:r>
            <a:r>
              <a:rPr lang="hu-HU" altLang="hu-HU" sz="2200" dirty="0"/>
              <a:t>(</a:t>
            </a:r>
            <a:r>
              <a:rPr lang="en-US" altLang="hu-HU" sz="2200" dirty="0"/>
              <a:t>!). 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surveillance system for wild boars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b="1" dirty="0">
                <a:latin typeface="+mj-lt"/>
              </a:rPr>
              <a:t>In addition to officially confirmed suspicion</a:t>
            </a:r>
            <a:r>
              <a:rPr lang="en-GB" altLang="hu-HU" sz="2400" dirty="0">
                <a:latin typeface="+mj-lt"/>
              </a:rPr>
              <a:t>, </a:t>
            </a:r>
            <a:r>
              <a:rPr lang="hu-HU" altLang="hu-HU" sz="2400" dirty="0" err="1">
                <a:latin typeface="+mj-lt"/>
              </a:rPr>
              <a:t>e</a:t>
            </a:r>
            <a:r>
              <a:rPr lang="hu-HU" altLang="hu-HU" sz="2400" b="1" dirty="0" err="1">
                <a:latin typeface="+mj-lt"/>
              </a:rPr>
              <a:t>nhanced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en-GB" altLang="hu-HU" sz="2400" b="1" dirty="0">
                <a:latin typeface="+mj-lt"/>
              </a:rPr>
              <a:t>passive surveillance </a:t>
            </a:r>
            <a:r>
              <a:rPr lang="en-GB" altLang="hu-HU" sz="2400" dirty="0">
                <a:latin typeface="+mj-lt"/>
              </a:rPr>
              <a:t>requires </a:t>
            </a:r>
            <a:r>
              <a:rPr lang="en-GB" altLang="hu-HU" sz="2400" b="1" dirty="0">
                <a:latin typeface="+mj-lt"/>
              </a:rPr>
              <a:t>virology (PCR) testing </a:t>
            </a:r>
            <a:r>
              <a:rPr lang="en-GB" altLang="hu-HU" sz="2400" dirty="0">
                <a:latin typeface="+mj-lt"/>
              </a:rPr>
              <a:t>of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dead wild boars</a:t>
            </a:r>
            <a:r>
              <a:rPr lang="en-GB" altLang="hu-HU" sz="2000" dirty="0">
                <a:latin typeface="+mj-lt"/>
              </a:rPr>
              <a:t>, i</a:t>
            </a:r>
            <a:r>
              <a:rPr lang="en-GB" altLang="hu-HU" sz="2000" b="1" dirty="0">
                <a:latin typeface="+mj-lt"/>
              </a:rPr>
              <a:t>ncluding</a:t>
            </a:r>
            <a:r>
              <a:rPr lang="en-GB" altLang="hu-HU" sz="2000" dirty="0">
                <a:latin typeface="+mj-lt"/>
              </a:rPr>
              <a:t> those </a:t>
            </a:r>
            <a:r>
              <a:rPr lang="en-GB" altLang="hu-HU" sz="2000" b="1" dirty="0">
                <a:latin typeface="+mj-lt"/>
              </a:rPr>
              <a:t>died due to a traffic accident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000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all </a:t>
            </a:r>
            <a:r>
              <a:rPr lang="hu-HU" altLang="hu-HU" sz="2000" b="1" dirty="0" err="1">
                <a:latin typeface="+mj-lt"/>
              </a:rPr>
              <a:t>wild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hu-HU" altLang="hu-HU" sz="2000" b="1" dirty="0" err="1">
                <a:latin typeface="+mj-lt"/>
              </a:rPr>
              <a:t>boars</a:t>
            </a:r>
            <a:r>
              <a:rPr lang="hu-HU" altLang="hu-HU" sz="2000" b="1" dirty="0">
                <a:latin typeface="+mj-lt"/>
              </a:rPr>
              <a:t> </a:t>
            </a:r>
            <a:r>
              <a:rPr lang="en-GB" altLang="hu-HU" sz="2000" b="1" dirty="0">
                <a:latin typeface="+mj-lt"/>
              </a:rPr>
              <a:t>shot due to clinical signs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Annex IV to the </a:t>
            </a:r>
            <a:r>
              <a:rPr lang="en-GB" altLang="hu-HU" sz="2400" b="1" dirty="0">
                <a:latin typeface="+mj-lt"/>
              </a:rPr>
              <a:t>ASF Contingency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contains detailed guidance on the official confirmation of suspicion </a:t>
            </a:r>
            <a:r>
              <a:rPr lang="en-GB" altLang="hu-HU" sz="2400" dirty="0">
                <a:latin typeface="+mj-lt"/>
              </a:rPr>
              <a:t>of ASF/ CSF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</a:t>
            </a:r>
            <a:r>
              <a:rPr lang="en-GB" altLang="hu-HU" sz="2400" b="1" dirty="0" err="1">
                <a:latin typeface="+mj-lt"/>
              </a:rPr>
              <a:t>ctive</a:t>
            </a:r>
            <a:r>
              <a:rPr lang="en-GB" altLang="hu-HU" sz="2400" b="1" dirty="0">
                <a:latin typeface="+mj-lt"/>
              </a:rPr>
              <a:t> surveillance means virological (PCR) testing </a:t>
            </a:r>
            <a:r>
              <a:rPr lang="en-GB" altLang="hu-HU" sz="2400" dirty="0">
                <a:latin typeface="+mj-lt"/>
              </a:rPr>
              <a:t>for ASF in </a:t>
            </a:r>
            <a:r>
              <a:rPr lang="en-GB" altLang="hu-HU" sz="2400" b="1" dirty="0">
                <a:latin typeface="+mj-lt"/>
              </a:rPr>
              <a:t>wild boars that appear clinically healthy </a:t>
            </a:r>
            <a:r>
              <a:rPr lang="en-GB" altLang="hu-HU" sz="2400" dirty="0">
                <a:latin typeface="+mj-lt"/>
              </a:rPr>
              <a:t>and are </a:t>
            </a:r>
            <a:r>
              <a:rPr lang="en-GB" altLang="hu-HU" sz="2400" b="1" dirty="0">
                <a:latin typeface="+mj-lt"/>
              </a:rPr>
              <a:t>shot during culling or hunting.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GB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400" dirty="0">
                <a:latin typeface="+mj-lt"/>
              </a:rPr>
              <a:t>The </a:t>
            </a:r>
            <a:r>
              <a:rPr lang="en-GB" altLang="hu-HU" sz="2400" b="1" dirty="0">
                <a:latin typeface="+mj-lt"/>
              </a:rPr>
              <a:t>ASF </a:t>
            </a:r>
            <a:r>
              <a:rPr lang="hu-HU" altLang="hu-HU" sz="2400" b="1" dirty="0">
                <a:latin typeface="+mj-lt"/>
              </a:rPr>
              <a:t>E</a:t>
            </a:r>
            <a:r>
              <a:rPr lang="en-GB" altLang="hu-HU" sz="2400" b="1" dirty="0" err="1">
                <a:latin typeface="+mj-lt"/>
              </a:rPr>
              <a:t>radication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P</a:t>
            </a:r>
            <a:r>
              <a:rPr lang="en-GB" altLang="hu-HU" sz="2400" b="1" dirty="0" err="1">
                <a:latin typeface="+mj-lt"/>
              </a:rPr>
              <a:t>lan</a:t>
            </a:r>
            <a:r>
              <a:rPr lang="en-GB" altLang="hu-HU" sz="2400" b="1" dirty="0">
                <a:latin typeface="+mj-lt"/>
              </a:rPr>
              <a:t> </a:t>
            </a:r>
            <a:r>
              <a:rPr lang="en-GB" altLang="hu-HU" sz="2400" dirty="0">
                <a:latin typeface="+mj-lt"/>
              </a:rPr>
              <a:t>has  </a:t>
            </a:r>
            <a:r>
              <a:rPr lang="en-GB" altLang="hu-HU" sz="2400" b="1" dirty="0">
                <a:latin typeface="+mj-lt"/>
              </a:rPr>
              <a:t>separate chapter</a:t>
            </a:r>
            <a:r>
              <a:rPr lang="hu-HU" altLang="hu-HU" sz="2400" b="1" dirty="0">
                <a:latin typeface="+mj-lt"/>
              </a:rPr>
              <a:t>s</a:t>
            </a:r>
            <a:r>
              <a:rPr lang="en-GB" altLang="hu-HU" sz="2400" b="1" dirty="0">
                <a:latin typeface="+mj-lt"/>
              </a:rPr>
              <a:t> on passive and active surveillance per </a:t>
            </a:r>
            <a:r>
              <a:rPr lang="hu-HU" altLang="hu-HU" sz="2400" b="1" dirty="0" err="1">
                <a:latin typeface="+mj-lt"/>
              </a:rPr>
              <a:t>each</a:t>
            </a:r>
            <a:r>
              <a:rPr lang="hu-HU" altLang="hu-HU" sz="2400" b="1" dirty="0">
                <a:latin typeface="+mj-lt"/>
              </a:rPr>
              <a:t> ASF </a:t>
            </a:r>
            <a:r>
              <a:rPr lang="en-GB" altLang="hu-HU" sz="2400" b="1" dirty="0">
                <a:latin typeface="+mj-lt"/>
              </a:rPr>
              <a:t>risk category</a:t>
            </a:r>
            <a:endParaRPr lang="en-GB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500" y="0"/>
            <a:ext cx="8740713" cy="5126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000" dirty="0">
                <a:solidFill>
                  <a:schemeClr val="tx1"/>
                </a:solidFill>
              </a:rPr>
              <a:t>Counties infected with AS</a:t>
            </a:r>
            <a:r>
              <a:rPr lang="hu-HU" altLang="hu-HU" sz="2000" dirty="0">
                <a:solidFill>
                  <a:schemeClr val="tx1"/>
                </a:solidFill>
              </a:rPr>
              <a:t>F</a:t>
            </a:r>
            <a:r>
              <a:rPr lang="en-US" altLang="hu-HU" sz="2000" dirty="0">
                <a:solidFill>
                  <a:schemeClr val="tx1"/>
                </a:solidFill>
              </a:rPr>
              <a:t> in Hungary, the first and last cases (in wild boar)</a:t>
            </a:r>
            <a:endParaRPr lang="en-GB" altLang="hu-HU" sz="20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D02D4E8-5FCC-4493-E4E4-02AB67C8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85322"/>
              </p:ext>
            </p:extLst>
          </p:nvPr>
        </p:nvGraphicFramePr>
        <p:xfrm>
          <a:off x="143508" y="656692"/>
          <a:ext cx="8680454" cy="609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24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44993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695900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203525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40764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441879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r>
                        <a:rPr lang="hu-HU" dirty="0"/>
                        <a:t> (in </a:t>
                      </a:r>
                      <a:r>
                        <a:rPr lang="hu-HU" dirty="0" err="1"/>
                        <a:t>order</a:t>
                      </a:r>
                      <a:r>
                        <a:rPr lang="hu-HU" dirty="0"/>
                        <a:t> of </a:t>
                      </a:r>
                      <a:r>
                        <a:rPr lang="hu-HU" dirty="0" err="1"/>
                        <a:t>confirmation</a:t>
                      </a:r>
                      <a:r>
                        <a:rPr lang="hu-HU" dirty="0"/>
                        <a:t>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First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case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Last </a:t>
                      </a:r>
                      <a:r>
                        <a:rPr lang="hu-HU" dirty="0" err="1"/>
                        <a:t>case</a:t>
                      </a:r>
                      <a:r>
                        <a:rPr lang="hu-HU" dirty="0"/>
                        <a:t> </a:t>
                      </a:r>
                      <a:r>
                        <a:rPr lang="en-US" dirty="0"/>
                        <a:t>(if there has been no case for at least 3 months)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6765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Category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Heves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21.04.2018.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2023.05.11.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16.05.2018.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02.10.2018.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</a:t>
                      </a: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culling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2023.07.03.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28.10.2018.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29.04.2019.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30.08.2019.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2020.11.21.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28.09.2019.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2020.07.23.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09.12.2019.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2020.07.06.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9731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15.02.2020.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dead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652423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10.08.2021.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26.03.2023.</a:t>
                      </a:r>
                      <a:endParaRPr lang="hu-HU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 (</a:t>
                      </a:r>
                      <a:r>
                        <a:rPr lang="hu-HU" dirty="0" err="1">
                          <a:highlight>
                            <a:srgbClr val="00FFFF"/>
                          </a:highlight>
                        </a:rPr>
                        <a:t>culling</a:t>
                      </a:r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2022.06.05 (</a:t>
                      </a:r>
                      <a:r>
                        <a:rPr lang="hu-HU" sz="1400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KOM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2024.01.19.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dead</a:t>
                      </a:r>
                      <a:endParaRPr lang="hu-HU" dirty="0">
                        <a:solidFill>
                          <a:schemeClr val="bg2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(2nd </a:t>
                      </a:r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wave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23.10.2021.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shot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 (</a:t>
                      </a:r>
                      <a:r>
                        <a:rPr lang="hu-HU" dirty="0" err="1">
                          <a:highlight>
                            <a:srgbClr val="FF00FF"/>
                          </a:highlight>
                        </a:rPr>
                        <a:t>culling</a:t>
                      </a:r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28.01.2022.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highlight>
                            <a:srgbClr val="00FF00"/>
                          </a:highlight>
                        </a:rPr>
                        <a:t>dead</a:t>
                      </a:r>
                      <a:endParaRPr lang="hu-HU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Heves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05.03.2025.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shot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 (</a:t>
                      </a:r>
                      <a:r>
                        <a:rPr lang="hu-HU" dirty="0" err="1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culling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93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409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500" y="0"/>
            <a:ext cx="9001000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400" b="1" dirty="0">
                <a:solidFill>
                  <a:schemeClr val="tx1"/>
                </a:solidFill>
              </a:rPr>
              <a:t>National official risk areas with </a:t>
            </a:r>
            <a:r>
              <a:rPr lang="hu-HU" altLang="hu-HU" sz="2400" b="1" dirty="0" err="1">
                <a:solidFill>
                  <a:schemeClr val="tx1"/>
                </a:solidFill>
              </a:rPr>
              <a:t>all</a:t>
            </a:r>
            <a:r>
              <a:rPr lang="hu-HU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Hungarian</a:t>
            </a:r>
            <a:r>
              <a:rPr lang="en-US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cases</a:t>
            </a:r>
            <a:r>
              <a:rPr lang="hu-HU" altLang="hu-HU" sz="2400" b="1" dirty="0">
                <a:solidFill>
                  <a:schemeClr val="tx1"/>
                </a:solidFill>
              </a:rPr>
              <a:t> in </a:t>
            </a:r>
            <a:r>
              <a:rPr lang="en-US" altLang="hu-HU" sz="2400" b="1" dirty="0">
                <a:solidFill>
                  <a:schemeClr val="tx1"/>
                </a:solidFill>
              </a:rPr>
              <a:t>wild boar </a:t>
            </a:r>
            <a:r>
              <a:rPr lang="hu-HU" altLang="hu-HU" sz="2400" b="1" dirty="0" err="1">
                <a:solidFill>
                  <a:schemeClr val="tx1"/>
                </a:solidFill>
              </a:rPr>
              <a:t>till</a:t>
            </a:r>
            <a:r>
              <a:rPr lang="hu-HU" altLang="hu-HU" sz="2400" b="1">
                <a:solidFill>
                  <a:schemeClr val="tx1"/>
                </a:solidFill>
              </a:rPr>
              <a:t> 05.09.</a:t>
            </a:r>
            <a:r>
              <a:rPr lang="en-US" altLang="hu-HU" sz="2400" b="1" dirty="0">
                <a:solidFill>
                  <a:schemeClr val="tx1"/>
                </a:solidFill>
              </a:rPr>
              <a:t>202</a:t>
            </a:r>
            <a:r>
              <a:rPr lang="hu-HU" altLang="hu-HU" sz="2400" b="1" dirty="0">
                <a:solidFill>
                  <a:schemeClr val="tx1"/>
                </a:solidFill>
              </a:rPr>
              <a:t>5 and WB </a:t>
            </a:r>
            <a:r>
              <a:rPr lang="hu-HU" altLang="hu-HU" sz="2400" b="1" dirty="0" err="1">
                <a:solidFill>
                  <a:schemeClr val="tx1"/>
                </a:solidFill>
              </a:rPr>
              <a:t>outbreaks</a:t>
            </a:r>
            <a:r>
              <a:rPr lang="en-US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</a:rPr>
              <a:t>in </a:t>
            </a:r>
            <a:r>
              <a:rPr lang="hu-HU" altLang="hu-HU" sz="2400" b="1" dirty="0" err="1">
                <a:solidFill>
                  <a:schemeClr val="tx1"/>
                </a:solidFill>
              </a:rPr>
              <a:t>neighbouring</a:t>
            </a:r>
            <a:r>
              <a:rPr lang="hu-HU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countries</a:t>
            </a:r>
            <a:r>
              <a:rPr lang="hu-HU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within</a:t>
            </a:r>
            <a:r>
              <a:rPr lang="hu-HU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one</a:t>
            </a:r>
            <a:r>
              <a:rPr lang="hu-HU" altLang="hu-HU" sz="2400" b="1" dirty="0">
                <a:solidFill>
                  <a:schemeClr val="tx1"/>
                </a:solidFill>
              </a:rPr>
              <a:t> </a:t>
            </a:r>
            <a:r>
              <a:rPr lang="hu-HU" altLang="hu-HU" sz="2400" b="1" dirty="0" err="1">
                <a:solidFill>
                  <a:schemeClr val="tx1"/>
                </a:solidFill>
              </a:rPr>
              <a:t>year</a:t>
            </a: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AB05FD2-2042-230D-10B0-2F8F31CAE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81360"/>
            <a:ext cx="8712968" cy="56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118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9208-6138-08D0-5551-28536DD5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D1A2F335-5A3B-3549-F924-8D08C0CBDAB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728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Official risk categories (status) with cases within one year highlighted for last </a:t>
            </a:r>
            <a:r>
              <a:rPr lang="hu-HU" altLang="hu-HU" sz="2200" b="1" dirty="0" err="1">
                <a:solidFill>
                  <a:schemeClr val="tx1"/>
                </a:solidFill>
              </a:rPr>
              <a:t>month</a:t>
            </a:r>
            <a:r>
              <a:rPr lang="hu-HU" altLang="hu-HU" sz="2200" b="1" dirty="0">
                <a:solidFill>
                  <a:schemeClr val="tx1"/>
                </a:solidFill>
              </a:rPr>
              <a:t> </a:t>
            </a:r>
            <a:r>
              <a:rPr lang="en-US" altLang="hu-HU" sz="2200" b="1" dirty="0">
                <a:solidFill>
                  <a:schemeClr val="tx1"/>
                </a:solidFill>
              </a:rPr>
              <a:t>(</a:t>
            </a:r>
            <a:r>
              <a:rPr lang="hu-HU" altLang="hu-HU" sz="2200" b="1" dirty="0" err="1">
                <a:solidFill>
                  <a:schemeClr val="tx1"/>
                </a:solidFill>
              </a:rPr>
              <a:t>as</a:t>
            </a:r>
            <a:r>
              <a:rPr lang="hu-HU" altLang="hu-HU" sz="2200" b="1" dirty="0">
                <a:solidFill>
                  <a:schemeClr val="tx1"/>
                </a:solidFill>
              </a:rPr>
              <a:t> of </a:t>
            </a:r>
            <a:r>
              <a:rPr lang="en-US" altLang="hu-HU" sz="2200" b="1" dirty="0">
                <a:solidFill>
                  <a:schemeClr val="tx1"/>
                </a:solidFill>
              </a:rPr>
              <a:t>05.09.202</a:t>
            </a:r>
            <a:r>
              <a:rPr lang="hu-HU" altLang="hu-HU" sz="2200" b="1" dirty="0">
                <a:solidFill>
                  <a:schemeClr val="tx1"/>
                </a:solidFill>
              </a:rPr>
              <a:t>5</a:t>
            </a:r>
            <a:r>
              <a:rPr lang="en-US" altLang="hu-HU" sz="2200" b="1" dirty="0">
                <a:solidFill>
                  <a:schemeClr val="tx1"/>
                </a:solidFill>
              </a:rPr>
              <a:t>)</a:t>
            </a: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E9C342F-1900-1A8F-D9AB-CB54684456AC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30210D4-665E-5093-56BF-5E151FDD9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8" y="764704"/>
            <a:ext cx="9144000" cy="5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02433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Table of all wild boar AS</a:t>
            </a:r>
            <a:r>
              <a:rPr lang="hu-HU" altLang="hu-HU" sz="2800" dirty="0">
                <a:solidFill>
                  <a:schemeClr val="tx1"/>
                </a:solidFill>
              </a:rPr>
              <a:t>F</a:t>
            </a:r>
            <a:r>
              <a:rPr lang="en-US" altLang="hu-HU" sz="2800" dirty="0">
                <a:solidFill>
                  <a:schemeClr val="tx1"/>
                </a:solidFill>
              </a:rPr>
              <a:t> cases </a:t>
            </a:r>
            <a:r>
              <a:rPr lang="hu-HU" altLang="hu-HU" sz="2800" dirty="0" err="1">
                <a:solidFill>
                  <a:schemeClr val="tx1"/>
                </a:solidFill>
              </a:rPr>
              <a:t>till</a:t>
            </a:r>
            <a:r>
              <a:rPr lang="hu-HU" altLang="hu-HU" sz="2800" dirty="0">
                <a:solidFill>
                  <a:schemeClr val="tx1"/>
                </a:solidFill>
              </a:rPr>
              <a:t> 12.09.</a:t>
            </a:r>
            <a:r>
              <a:rPr lang="en-US" altLang="hu-HU" sz="2800" dirty="0">
                <a:solidFill>
                  <a:schemeClr val="tx1"/>
                </a:solidFill>
              </a:rPr>
              <a:t>202</a:t>
            </a:r>
            <a:r>
              <a:rPr lang="hu-HU" altLang="hu-HU" sz="2800" dirty="0">
                <a:solidFill>
                  <a:schemeClr val="tx1"/>
                </a:solidFill>
              </a:rPr>
              <a:t>5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D9A59A-76C9-2C93-8E3C-CB9CF484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30362"/>
              </p:ext>
            </p:extLst>
          </p:nvPr>
        </p:nvGraphicFramePr>
        <p:xfrm>
          <a:off x="179512" y="1412776"/>
          <a:ext cx="8856983" cy="5229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408772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4645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hu-HU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u-HU" b="1" dirty="0" err="1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3929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87,01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85,11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484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63,02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2367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85,56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62,49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1130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1129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73,90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4645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70859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71,77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67959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11223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11060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14298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78,49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232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The start of p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rofessional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work based on risk analysis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CVO established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Working Group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in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September 2017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on the recommendation of the National CSF and ASF Expert Group.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At that time,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Hungary was free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the disease, but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was present in the Transcarpathian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region of neighbouring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 Ukraine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GB" altLang="hu-HU" sz="2800" dirty="0">
                <a:effectLst/>
                <a:cs typeface="Times New Roman" panose="02020603050405020304" pitchFamily="18" charset="0"/>
              </a:rPr>
              <a:t>Since the working group had a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relatively large number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of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experts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they established the principles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and the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ASF Risk Analysis Action Group 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was </a:t>
            </a:r>
            <a:r>
              <a:rPr lang="en-GB" altLang="hu-HU" sz="2800" b="1" dirty="0">
                <a:effectLst/>
                <a:cs typeface="Times New Roman" panose="02020603050405020304" pitchFamily="18" charset="0"/>
              </a:rPr>
              <a:t>created</a:t>
            </a:r>
            <a:r>
              <a:rPr lang="en-GB" altLang="hu-HU" sz="2800" dirty="0">
                <a:effectLst/>
                <a:cs typeface="Times New Roman" panose="02020603050405020304" pitchFamily="18" charset="0"/>
              </a:rPr>
              <a:t> within the working group in order to work efficiently.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E7A8-36DE-70BE-4A08-5303C3260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02D69FEC-8B7C-1653-0E13-1EEDAE99839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AS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cases in wild boars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county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till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12.09.2025</a:t>
            </a:r>
            <a:endParaRPr lang="hu-HU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AB260E-805B-1A3B-C5F5-9DCDD858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93002F-6025-BC96-3515-00D5D254A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75451"/>
              </p:ext>
            </p:extLst>
          </p:nvPr>
        </p:nvGraphicFramePr>
        <p:xfrm>
          <a:off x="251520" y="1376772"/>
          <a:ext cx="871296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5251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cases in Hungary by hunting year, until </a:t>
            </a:r>
            <a:r>
              <a:rPr lang="hu-HU" altLang="hu-HU" sz="2800" dirty="0">
                <a:solidFill>
                  <a:schemeClr val="tx1"/>
                </a:solidFill>
              </a:rPr>
              <a:t>12</a:t>
            </a:r>
            <a:r>
              <a:rPr lang="en-US" altLang="hu-HU" sz="2800" dirty="0">
                <a:solidFill>
                  <a:schemeClr val="tx1"/>
                </a:solidFill>
              </a:rPr>
              <a:t>.09.202</a:t>
            </a:r>
            <a:r>
              <a:rPr lang="hu-HU" altLang="hu-HU" sz="2800" dirty="0">
                <a:solidFill>
                  <a:schemeClr val="tx1"/>
                </a:solidFill>
              </a:rPr>
              <a:t>5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690A730-79C9-0305-5BD5-DDAA812A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052736"/>
            <a:ext cx="8540750" cy="5724636"/>
          </a:xfrm>
        </p:spPr>
        <p:txBody>
          <a:bodyPr/>
          <a:lstStyle/>
          <a:p>
            <a:endParaRPr lang="hu-HU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05895"/>
              </p:ext>
            </p:extLst>
          </p:nvPr>
        </p:nvGraphicFramePr>
        <p:xfrm>
          <a:off x="179512" y="1268760"/>
          <a:ext cx="8748973" cy="5494659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54231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Passive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Active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cases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Passive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</a:t>
                      </a: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%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7757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Dead</a:t>
                      </a: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u-HU" sz="1700" b="1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41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769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47,63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2024/2025.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416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56,67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9758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2025/2026. (2025.09.13-ig)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285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444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64,19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78798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11223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14298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78,49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623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ASF cases in wild boars in Hungary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en-US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en-US" altLang="hu-HU" sz="2800" dirty="0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s </a:t>
            </a:r>
            <a:r>
              <a:rPr lang="hu-HU" altLang="hu-HU" sz="2800" dirty="0" err="1">
                <a:solidFill>
                  <a:schemeClr val="tx1"/>
                </a:solidFill>
              </a:rPr>
              <a:t>till</a:t>
            </a:r>
            <a:r>
              <a:rPr lang="hu-HU" altLang="hu-HU" sz="2800" dirty="0">
                <a:solidFill>
                  <a:schemeClr val="tx1"/>
                </a:solidFill>
              </a:rPr>
              <a:t> 12.09.2025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248D52-506E-E8F3-F98A-2BFF8779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903902"/>
              </p:ext>
            </p:extLst>
          </p:nvPr>
        </p:nvGraphicFramePr>
        <p:xfrm>
          <a:off x="287524" y="1484784"/>
          <a:ext cx="8604956" cy="5181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2542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1607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 2024/2025.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 ASF </a:t>
            </a:r>
            <a:r>
              <a:rPr lang="hu-HU" altLang="hu-HU" sz="2800" dirty="0" err="1">
                <a:solidFill>
                  <a:schemeClr val="tx1"/>
                </a:solidFill>
              </a:rPr>
              <a:t>cases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counties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FCF899-A4E3-DD8E-EB48-99CBAEC8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79590"/>
              </p:ext>
            </p:extLst>
          </p:nvPr>
        </p:nvGraphicFramePr>
        <p:xfrm>
          <a:off x="107504" y="1160748"/>
          <a:ext cx="8892987" cy="5449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744799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192748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cases</a:t>
                      </a: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81,82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(55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 (58Pest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46,59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 HB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Hungary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370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8049-F84C-F9EB-609B-E4EAEE51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E991D1F7-E7C7-3825-DCED-DAAD07AB5D2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16074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 2025/2026.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</a:t>
            </a:r>
            <a:r>
              <a:rPr lang="hu-HU" altLang="hu-HU" sz="2800" dirty="0">
                <a:solidFill>
                  <a:schemeClr val="tx1"/>
                </a:solidFill>
              </a:rPr>
              <a:t> (</a:t>
            </a:r>
            <a:r>
              <a:rPr lang="hu-HU" altLang="hu-HU" sz="2800" dirty="0" err="1">
                <a:solidFill>
                  <a:schemeClr val="tx1"/>
                </a:solidFill>
              </a:rPr>
              <a:t>till</a:t>
            </a:r>
            <a:r>
              <a:rPr lang="hu-HU" altLang="hu-HU" sz="2800" dirty="0">
                <a:solidFill>
                  <a:schemeClr val="tx1"/>
                </a:solidFill>
              </a:rPr>
              <a:t> 12.09.2025) ASF </a:t>
            </a:r>
            <a:r>
              <a:rPr lang="hu-HU" altLang="hu-HU" sz="2800" dirty="0" err="1">
                <a:solidFill>
                  <a:schemeClr val="tx1"/>
                </a:solidFill>
              </a:rPr>
              <a:t>cases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by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counties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855123-D0C2-F081-0DBC-7E66C037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3B95A918-DD81-CC2B-F9E7-919004FA0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19441"/>
              </p:ext>
            </p:extLst>
          </p:nvPr>
        </p:nvGraphicFramePr>
        <p:xfrm>
          <a:off x="107504" y="1160748"/>
          <a:ext cx="8892987" cy="561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 err="1"/>
                        <a:t>County</a:t>
                      </a:r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/>
                        <a:t>Active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hu-HU" dirty="0" err="1">
                          <a:solidFill>
                            <a:schemeClr val="bg1"/>
                          </a:solidFill>
                        </a:rPr>
                        <a:t>cases</a:t>
                      </a: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Passive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 err="1"/>
                        <a:t>Dead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from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that</a:t>
                      </a:r>
                      <a:endParaRPr lang="hu-H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(8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66(9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(8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 Pest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(1 KOM GMU)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 HB GMU) 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Hungary </a:t>
                      </a:r>
                      <a:r>
                        <a:rPr lang="hu-HU" b="1" dirty="0" err="1">
                          <a:solidFill>
                            <a:srgbClr val="FF0000"/>
                          </a:solidFill>
                          <a:latin typeface="+mn-lt"/>
                        </a:rPr>
                        <a:t>total</a:t>
                      </a:r>
                      <a:endParaRPr lang="hu-HU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64,19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015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dirty="0">
                <a:solidFill>
                  <a:schemeClr val="tx1"/>
                </a:solidFill>
              </a:rPr>
              <a:t>Quarterly distribution of ASF cases </a:t>
            </a:r>
            <a:r>
              <a:rPr lang="hu-HU" altLang="hu-HU" sz="2800" dirty="0">
                <a:solidFill>
                  <a:schemeClr val="tx1"/>
                </a:solidFill>
              </a:rPr>
              <a:t>in </a:t>
            </a:r>
            <a:r>
              <a:rPr lang="hu-HU" altLang="hu-HU" sz="2800" dirty="0" err="1">
                <a:solidFill>
                  <a:schemeClr val="tx1"/>
                </a:solidFill>
              </a:rPr>
              <a:t>hunting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 err="1">
                <a:solidFill>
                  <a:schemeClr val="tx1"/>
                </a:solidFill>
              </a:rPr>
              <a:t>years</a:t>
            </a:r>
            <a:r>
              <a:rPr lang="hu-HU" altLang="hu-HU" sz="2800" dirty="0">
                <a:solidFill>
                  <a:schemeClr val="tx1"/>
                </a:solidFill>
              </a:rPr>
              <a:t> in Hungary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12751"/>
              </p:ext>
            </p:extLst>
          </p:nvPr>
        </p:nvGraphicFramePr>
        <p:xfrm>
          <a:off x="395536" y="980728"/>
          <a:ext cx="8604956" cy="587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DAF4B937-1614-4A20-F7CD-9702467CC746}"/>
              </a:ext>
            </a:extLst>
          </p:cNvPr>
          <p:cNvSpPr txBox="1"/>
          <p:nvPr/>
        </p:nvSpPr>
        <p:spPr>
          <a:xfrm>
            <a:off x="575556" y="1412777"/>
            <a:ext cx="1836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0000"/>
                </a:solidFill>
              </a:rPr>
              <a:t>8. Mach 2020: </a:t>
            </a:r>
            <a:r>
              <a:rPr lang="hu-HU" sz="1400" dirty="0" err="1">
                <a:solidFill>
                  <a:srgbClr val="FF0000"/>
                </a:solidFill>
              </a:rPr>
              <a:t>Culling</a:t>
            </a:r>
            <a:r>
              <a:rPr lang="hu-HU" sz="1400" dirty="0">
                <a:solidFill>
                  <a:srgbClr val="FF0000"/>
                </a:solidFill>
              </a:rPr>
              <a:t> is min. 150% of </a:t>
            </a:r>
            <a:r>
              <a:rPr lang="hu-HU" sz="1400" dirty="0" err="1">
                <a:solidFill>
                  <a:srgbClr val="FF0000"/>
                </a:solidFill>
              </a:rPr>
              <a:t>the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shot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wb</a:t>
            </a:r>
            <a:r>
              <a:rPr lang="hu-HU" sz="1400" dirty="0">
                <a:solidFill>
                  <a:srgbClr val="FF0000"/>
                </a:solidFill>
              </a:rPr>
              <a:t> in </a:t>
            </a:r>
            <a:r>
              <a:rPr lang="hu-HU" sz="1400" dirty="0" err="1">
                <a:solidFill>
                  <a:srgbClr val="FF0000"/>
                </a:solidFill>
              </a:rPr>
              <a:t>basis</a:t>
            </a:r>
            <a:r>
              <a:rPr lang="hu-HU" sz="1400" dirty="0">
                <a:solidFill>
                  <a:srgbClr val="FF0000"/>
                </a:solidFill>
              </a:rPr>
              <a:t> (2019/2020) </a:t>
            </a:r>
            <a:r>
              <a:rPr lang="hu-HU" sz="1400" dirty="0" err="1">
                <a:solidFill>
                  <a:srgbClr val="FF0000"/>
                </a:solidFill>
              </a:rPr>
              <a:t>hunting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year</a:t>
            </a:r>
            <a:endParaRPr lang="hu-HU" sz="1200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sp>
        <p:nvSpPr>
          <p:cNvPr id="5" name="Nyíl: lefelé mutató 4">
            <a:extLst>
              <a:ext uri="{FF2B5EF4-FFF2-40B4-BE49-F238E27FC236}">
                <a16:creationId xmlns:a16="http://schemas.microsoft.com/office/drawing/2014/main" id="{E5B091F5-2B3B-B426-A10B-E8DC50D7D759}"/>
              </a:ext>
            </a:extLst>
          </p:cNvPr>
          <p:cNvSpPr/>
          <p:nvPr/>
        </p:nvSpPr>
        <p:spPr bwMode="auto">
          <a:xfrm>
            <a:off x="3383868" y="2528900"/>
            <a:ext cx="324036" cy="75608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A0ABD89-DD4E-0E50-B9A1-D48F95D973DC}"/>
              </a:ext>
            </a:extLst>
          </p:cNvPr>
          <p:cNvSpPr txBox="1"/>
          <p:nvPr/>
        </p:nvSpPr>
        <p:spPr>
          <a:xfrm>
            <a:off x="3275856" y="1412776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FF0000"/>
                </a:solidFill>
              </a:rPr>
              <a:t>January</a:t>
            </a:r>
            <a:r>
              <a:rPr lang="hu-HU" sz="1400" b="1" dirty="0">
                <a:solidFill>
                  <a:srgbClr val="FF0000"/>
                </a:solidFill>
              </a:rPr>
              <a:t> 2021.:</a:t>
            </a:r>
          </a:p>
          <a:p>
            <a:r>
              <a:rPr lang="hu-HU" sz="1400" dirty="0">
                <a:solidFill>
                  <a:srgbClr val="FF0000"/>
                </a:solidFill>
              </a:rPr>
              <a:t>National Action </a:t>
            </a:r>
            <a:r>
              <a:rPr lang="hu-HU" sz="1400" dirty="0" err="1">
                <a:solidFill>
                  <a:srgbClr val="FF0000"/>
                </a:solidFill>
              </a:rPr>
              <a:t>Plan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for</a:t>
            </a:r>
            <a:r>
              <a:rPr lang="hu-HU" sz="1400" dirty="0">
                <a:solidFill>
                  <a:srgbClr val="FF0000"/>
                </a:solidFill>
              </a:rPr>
              <a:t> management of </a:t>
            </a:r>
            <a:r>
              <a:rPr lang="hu-HU" sz="1400" dirty="0" err="1">
                <a:solidFill>
                  <a:srgbClr val="FF0000"/>
                </a:solidFill>
              </a:rPr>
              <a:t>the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wild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boar</a:t>
            </a:r>
            <a:r>
              <a:rPr lang="hu-HU" sz="1400" dirty="0">
                <a:solidFill>
                  <a:srgbClr val="FF0000"/>
                </a:solidFill>
              </a:rPr>
              <a:t> </a:t>
            </a:r>
            <a:r>
              <a:rPr lang="hu-HU" sz="1400" dirty="0" err="1">
                <a:solidFill>
                  <a:srgbClr val="FF0000"/>
                </a:solidFill>
              </a:rPr>
              <a:t>population</a:t>
            </a:r>
            <a:endParaRPr lang="hu-HU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99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43508" y="80628"/>
            <a:ext cx="9000492" cy="12601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of ASF cases in Hungary by quarter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of </a:t>
            </a:r>
            <a:r>
              <a:rPr lang="hu-HU" sz="24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hunting year</a:t>
            </a: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hu-HU" altLang="hu-HU" sz="24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8E12B6-8776-3536-8BB7-4C67BB68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/>
        </p:nvGraphicFramePr>
        <p:xfrm>
          <a:off x="395536" y="1340768"/>
          <a:ext cx="8388932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817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effectLst/>
              </a:rPr>
              <a:t>Conclusions that can be drawn from changes in the number of </a:t>
            </a:r>
            <a:r>
              <a:rPr lang="hu-HU" altLang="hu-HU" sz="2800" b="1" dirty="0" err="1">
                <a:solidFill>
                  <a:schemeClr val="tx1"/>
                </a:solidFill>
                <a:effectLst/>
              </a:rPr>
              <a:t>Hungarian</a:t>
            </a:r>
            <a:r>
              <a:rPr lang="hu-HU" altLang="hu-HU" sz="2800" b="1" dirty="0">
                <a:solidFill>
                  <a:schemeClr val="tx1"/>
                </a:solidFill>
                <a:effectLst/>
              </a:rPr>
              <a:t> </a:t>
            </a:r>
            <a:r>
              <a:rPr lang="en-US" altLang="hu-HU" sz="2800" b="1" dirty="0">
                <a:solidFill>
                  <a:schemeClr val="tx1"/>
                </a:solidFill>
                <a:effectLst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effectLst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effectLst/>
              </a:rPr>
              <a:t> cases</a:t>
            </a:r>
            <a:r>
              <a:rPr lang="hu-HU" altLang="hu-HU" sz="2800" b="1" dirty="0">
                <a:solidFill>
                  <a:schemeClr val="tx1"/>
                </a:solidFill>
                <a:effectLst/>
              </a:rPr>
              <a:t> in </a:t>
            </a:r>
            <a:r>
              <a:rPr lang="hu-HU" altLang="hu-HU" sz="2800" b="1" dirty="0" err="1">
                <a:solidFill>
                  <a:schemeClr val="tx1"/>
                </a:solidFill>
                <a:effectLst/>
              </a:rPr>
              <a:t>wild</a:t>
            </a:r>
            <a:r>
              <a:rPr lang="hu-HU" altLang="hu-HU" sz="2800" b="1" dirty="0">
                <a:solidFill>
                  <a:schemeClr val="tx1"/>
                </a:solidFill>
                <a:effectLst/>
              </a:rPr>
              <a:t> </a:t>
            </a:r>
            <a:r>
              <a:rPr lang="hu-HU" altLang="hu-HU" sz="2800" b="1" dirty="0" err="1">
                <a:solidFill>
                  <a:schemeClr val="tx1"/>
                </a:solidFill>
                <a:effectLst/>
              </a:rPr>
              <a:t>boars</a:t>
            </a:r>
            <a:endParaRPr lang="en-GB" altLang="hu-HU" sz="2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340768"/>
            <a:ext cx="8540750" cy="52925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number of cases occurred in the 2020/2021 hunting </a:t>
            </a:r>
            <a:r>
              <a:rPr lang="hu-HU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u-HU" altLang="hu-HU" sz="23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</a:t>
            </a:r>
            <a:r>
              <a:rPr lang="en-US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with a total of 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5533 cases</a:t>
            </a:r>
            <a:r>
              <a:rPr lang="en-US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followed by a steady and significant decline in AS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cases over the next three hunting </a:t>
            </a:r>
            <a:r>
              <a:rPr lang="hu-HU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hu-HU" altLang="hu-HU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2024/2025 hunting </a:t>
            </a:r>
            <a:r>
              <a:rPr lang="hu-HU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number of AS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cases nationwide began to rise again</a:t>
            </a:r>
            <a:r>
              <a:rPr lang="en-US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but this 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 due to a sharp increase in cases </a:t>
            </a:r>
            <a:r>
              <a:rPr lang="en-US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hu-HU" sz="2300" b="1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Komárom</a:t>
            </a:r>
            <a:r>
              <a:rPr lang="en-US" altLang="hu-HU" sz="2300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-Esztergom 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u-HU" sz="2300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County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u-HU" altLang="hu-HU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other </a:t>
            </a:r>
            <a:r>
              <a:rPr lang="hu-HU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with the exception of </a:t>
            </a:r>
            <a:r>
              <a:rPr lang="en-US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Nógrád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County – the number of cases continued to decline. In the </a:t>
            </a:r>
            <a:r>
              <a:rPr lang="en-US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Nógrád</a:t>
            </a:r>
            <a:r>
              <a:rPr lang="en-US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county, stagnation and a slight increase can be observed in this hunting </a:t>
            </a:r>
            <a:r>
              <a:rPr lang="hu-HU" altLang="hu-HU" sz="23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u-HU" altLang="hu-HU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92533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6632"/>
            <a:ext cx="8510588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 and Pest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szöveg, térkép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99ED7FD-B2F0-CC2B-E60E-F5FF450CE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27530"/>
            <a:ext cx="7524836" cy="57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91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80628"/>
            <a:ext cx="8856476" cy="147353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 </a:t>
            </a:r>
            <a:r>
              <a:rPr lang="hu-HU" altLang="hu-HU" sz="2200" b="1" dirty="0">
                <a:solidFill>
                  <a:schemeClr val="tx1"/>
                </a:solidFill>
              </a:rPr>
              <a:t>– Nógrád and Heves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county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szöveg, térkép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CBD1A72-DA72-15C9-9DF8-522F49EA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" y="1160748"/>
            <a:ext cx="9144000" cy="55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402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Hungarian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</a:t>
            </a:r>
            <a:r>
              <a:rPr lang="hu-HU" altLang="hu-HU" sz="2800" b="1" dirty="0" err="1">
                <a:solidFill>
                  <a:schemeClr val="tx1"/>
                </a:solidFill>
                <a:latin typeface="+mn-lt"/>
              </a:rPr>
              <a:t>analysis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system is established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In early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February 2018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Action Group formulated a detailed proposal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on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 -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identifying the risk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introduction of ASF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to the country and</a:t>
            </a:r>
          </a:p>
          <a:p>
            <a:pPr marL="857250" lvl="1" indent="-457200" algn="just" eaLnBrk="1" hangingPunct="1">
              <a:lnSpc>
                <a:spcPct val="90000"/>
              </a:lnSpc>
              <a:buClr>
                <a:schemeClr val="tx1"/>
              </a:buClr>
              <a:buFontTx/>
              <a:buChar char="-"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dirty="0">
                <a:effectLst/>
                <a:cs typeface="Times New Roman" panose="02020603050405020304" pitchFamily="18" charset="0"/>
              </a:rPr>
              <a:t>the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determination of areas </a:t>
            </a:r>
            <a:r>
              <a:rPr lang="en-US" altLang="hu-HU" dirty="0">
                <a:effectLst/>
                <a:cs typeface="Times New Roman" panose="02020603050405020304" pitchFamily="18" charset="0"/>
              </a:rPr>
              <a:t>of the country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with high, medium  and low ASF risk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since the disease was not yet present, there was no extremely high risk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(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infected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hu-HU" b="1" dirty="0">
                <a:effectLst/>
                <a:cs typeface="Times New Roman" panose="02020603050405020304" pitchFamily="18" charset="0"/>
              </a:rPr>
              <a:t> area.</a:t>
            </a:r>
            <a:endParaRPr lang="hu-HU" altLang="hu-HU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This proposal led to the creation of the AS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risk </a:t>
            </a:r>
            <a:r>
              <a:rPr lang="hu-HU" altLang="hu-HU" sz="2800" b="1" dirty="0" err="1"/>
              <a:t>analysis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system, which is still in use today.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The current Hungarian epidemiological situation in parts of the country where there have been cases within one year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en-US" altLang="hu-HU" sz="2200" b="1" dirty="0">
                <a:solidFill>
                  <a:schemeClr val="tx1"/>
                </a:solidFill>
              </a:rPr>
              <a:t> </a:t>
            </a:r>
            <a:r>
              <a:rPr lang="hu-HU" altLang="hu-HU" sz="2200" b="1" dirty="0">
                <a:solidFill>
                  <a:schemeClr val="tx1"/>
                </a:solidFill>
              </a:rPr>
              <a:t>Hajdú-Bihar and Szabolcs-Szatmár-Bereg </a:t>
            </a:r>
            <a:r>
              <a:rPr lang="hu-HU" altLang="hu-HU" sz="2200" b="1" dirty="0" err="1">
                <a:solidFill>
                  <a:schemeClr val="tx1"/>
                </a:solidFill>
              </a:rPr>
              <a:t>counties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DAA595E-28D1-5601-AE4E-407EA822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124744"/>
            <a:ext cx="7236804" cy="56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2500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What is behind the decline in the number of cases? 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79512" y="1232756"/>
            <a:ext cx="8856984" cy="55086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The </a:t>
            </a:r>
            <a:r>
              <a:rPr lang="en-US" altLang="hu-HU" sz="2000" b="1" dirty="0"/>
              <a:t>ASF </a:t>
            </a:r>
            <a:r>
              <a:rPr lang="hu-HU" altLang="hu-HU" sz="2000" b="1" dirty="0" err="1"/>
              <a:t>Eradication</a:t>
            </a:r>
            <a:r>
              <a:rPr lang="en-US" altLang="hu-HU" sz="2000" b="1" dirty="0"/>
              <a:t> Plan</a:t>
            </a:r>
            <a:r>
              <a:rPr lang="en-US" altLang="hu-HU" sz="2000" dirty="0"/>
              <a:t>, published as an annex to Decision 2/2020 of the </a:t>
            </a:r>
            <a:r>
              <a:rPr lang="hu-HU" altLang="hu-HU" sz="2000" dirty="0"/>
              <a:t>CVO </a:t>
            </a:r>
            <a:r>
              <a:rPr lang="en-US" altLang="hu-HU" sz="2000" dirty="0"/>
              <a:t>published </a:t>
            </a:r>
            <a:r>
              <a:rPr lang="en-US" altLang="hu-HU" sz="2000" b="1" dirty="0"/>
              <a:t>on 8 March 2020</a:t>
            </a:r>
            <a:r>
              <a:rPr lang="en-US" altLang="hu-HU" sz="2000" dirty="0"/>
              <a:t>, amended the </a:t>
            </a:r>
            <a:r>
              <a:rPr lang="en-US" altLang="hu-HU" sz="2000" b="1" dirty="0"/>
              <a:t>rules for </a:t>
            </a:r>
            <a:r>
              <a:rPr lang="hu-HU" altLang="hu-HU" sz="2000" b="1" dirty="0" err="1"/>
              <a:t>reduction</a:t>
            </a:r>
            <a:r>
              <a:rPr lang="hu-HU" altLang="hu-HU" sz="2000" b="1" dirty="0"/>
              <a:t> of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population</a:t>
            </a:r>
            <a:r>
              <a:rPr lang="hu-HU" altLang="hu-HU" sz="2000" b="1" dirty="0"/>
              <a:t> (</a:t>
            </a:r>
            <a:r>
              <a:rPr lang="hu-HU" altLang="hu-HU" sz="2000" b="1" dirty="0" err="1"/>
              <a:t>diagnostic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shooting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for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culling</a:t>
            </a:r>
            <a:r>
              <a:rPr lang="hu-HU" altLang="hu-HU" sz="2000" b="1" dirty="0"/>
              <a:t>)</a:t>
            </a:r>
            <a:r>
              <a:rPr lang="en-US" altLang="hu-HU" sz="2000" dirty="0"/>
              <a:t>: </a:t>
            </a:r>
          </a:p>
          <a:p>
            <a:pPr marL="45720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The </a:t>
            </a:r>
            <a:r>
              <a:rPr lang="en-US" altLang="hu-HU" sz="2000" b="1" dirty="0"/>
              <a:t>diagnostic shooting target number is at least 150% </a:t>
            </a:r>
            <a:r>
              <a:rPr lang="en-US" altLang="hu-HU" sz="2000" dirty="0"/>
              <a:t>of the </a:t>
            </a:r>
            <a:r>
              <a:rPr lang="en-US" altLang="hu-HU" sz="2000" b="1" dirty="0"/>
              <a:t>number of wild boars shot during </a:t>
            </a:r>
            <a:r>
              <a:rPr lang="en-US" altLang="hu-HU" sz="2000" dirty="0"/>
              <a:t>diagnostic shooting or hunting in the closed </a:t>
            </a:r>
            <a:r>
              <a:rPr lang="en-US" altLang="hu-HU" sz="2000" b="1" dirty="0"/>
              <a:t>hunting year 2019/2020 </a:t>
            </a:r>
            <a:r>
              <a:rPr lang="en-US" altLang="hu-HU" sz="2000" dirty="0"/>
              <a:t>as a base year in the hunting </a:t>
            </a:r>
            <a:r>
              <a:rPr lang="hu-HU" altLang="hu-HU" sz="2000" dirty="0"/>
              <a:t>unit</a:t>
            </a:r>
            <a:r>
              <a:rPr lang="en-US" altLang="hu-HU" sz="2000" dirty="0"/>
              <a:t>, for all age groups</a:t>
            </a:r>
            <a:r>
              <a:rPr lang="hu-HU" altLang="hu-HU" sz="20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000" dirty="0"/>
              <a:t> In </a:t>
            </a:r>
            <a:r>
              <a:rPr lang="en-US" altLang="hu-HU" sz="2000" b="1" dirty="0"/>
              <a:t>January 2021, the National Action Plan for the </a:t>
            </a:r>
            <a:r>
              <a:rPr lang="hu-HU" altLang="hu-HU" sz="2000" b="1" dirty="0"/>
              <a:t>management</a:t>
            </a:r>
            <a:r>
              <a:rPr lang="en-US" altLang="hu-HU" sz="2000" b="1" dirty="0"/>
              <a:t> of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population</a:t>
            </a:r>
            <a:r>
              <a:rPr lang="hu-HU" altLang="hu-HU" sz="2000" dirty="0"/>
              <a:t> </a:t>
            </a:r>
            <a:r>
              <a:rPr lang="en-US" altLang="hu-HU" sz="2000" dirty="0"/>
              <a:t>was issued and introduced, among other measures, the </a:t>
            </a:r>
            <a:r>
              <a:rPr lang="en-US" altLang="hu-HU" sz="2000" b="1" dirty="0"/>
              <a:t>obligation for all hunting </a:t>
            </a:r>
            <a:r>
              <a:rPr lang="hu-HU" altLang="hu-HU" sz="2000" b="1" dirty="0" err="1"/>
              <a:t>units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to draw up a long-term plan, </a:t>
            </a:r>
            <a:r>
              <a:rPr lang="en-US" altLang="hu-HU" sz="2000" dirty="0"/>
              <a:t>covering several years </a:t>
            </a:r>
            <a:r>
              <a:rPr lang="en-US" altLang="hu-HU" sz="2000" b="1" dirty="0"/>
              <a:t>on the measures to be taken to achieve a maximum density of 0.5 </a:t>
            </a:r>
            <a:r>
              <a:rPr lang="hu-HU" altLang="hu-HU" sz="2000" b="1" dirty="0" err="1"/>
              <a:t>wild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boars</a:t>
            </a:r>
            <a:r>
              <a:rPr lang="hu-HU" altLang="hu-HU" sz="2000" b="1" dirty="0"/>
              <a:t> </a:t>
            </a:r>
            <a:r>
              <a:rPr lang="en-US" altLang="hu-HU" sz="2000" b="1" dirty="0"/>
              <a:t>per km</a:t>
            </a:r>
            <a:r>
              <a:rPr lang="en-US" altLang="hu-HU" sz="2000" b="1" baseline="30000" dirty="0"/>
              <a:t>2</a:t>
            </a:r>
            <a:r>
              <a:rPr lang="en-US" altLang="hu-HU" sz="2000" b="1" dirty="0"/>
              <a:t> </a:t>
            </a:r>
            <a:r>
              <a:rPr lang="en-US" altLang="hu-HU" sz="2000" dirty="0"/>
              <a:t>(0.5 </a:t>
            </a:r>
            <a:r>
              <a:rPr lang="hu-HU" altLang="hu-HU" sz="2000" dirty="0" err="1"/>
              <a:t>wild</a:t>
            </a:r>
            <a:r>
              <a:rPr lang="hu-HU" altLang="hu-HU" sz="2000" dirty="0"/>
              <a:t> </a:t>
            </a:r>
            <a:r>
              <a:rPr lang="hu-HU" altLang="hu-HU" sz="2000" dirty="0" err="1"/>
              <a:t>boars</a:t>
            </a:r>
            <a:r>
              <a:rPr lang="hu-HU" altLang="hu-HU" sz="2000" dirty="0"/>
              <a:t> </a:t>
            </a:r>
            <a:r>
              <a:rPr lang="en-US" altLang="hu-HU" sz="2000" dirty="0"/>
              <a:t>per 100 hectares) by </a:t>
            </a:r>
            <a:r>
              <a:rPr lang="en-US" altLang="hu-HU" sz="2000" b="1" dirty="0"/>
              <a:t>28 February 2025</a:t>
            </a:r>
            <a:r>
              <a:rPr lang="en-US" altLang="hu-HU" sz="2000" dirty="0"/>
              <a:t>. </a:t>
            </a:r>
            <a:endParaRPr lang="hu-HU" altLang="hu-HU" sz="2000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26319854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B51F-7561-DEEA-0D2D-9FE802F2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8DB2F905-49B4-B968-EA3F-D5EBD1A819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500" y="228600"/>
            <a:ext cx="8964996" cy="10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What is behind the increase  in the number of cases</a:t>
            </a:r>
            <a:r>
              <a:rPr lang="hu-HU" altLang="hu-HU" sz="2800" b="1" dirty="0">
                <a:solidFill>
                  <a:schemeClr val="tx1"/>
                </a:solidFill>
              </a:rPr>
              <a:t> (1)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1C0E6EC-860E-880C-525E-CA199CDD0064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79512" y="980728"/>
            <a:ext cx="8856984" cy="57606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b="1" dirty="0"/>
              <a:t>The </a:t>
            </a:r>
            <a:r>
              <a:rPr lang="hu-HU" altLang="hu-HU" sz="8800" b="1" dirty="0" err="1"/>
              <a:t>minimunm</a:t>
            </a:r>
            <a:r>
              <a:rPr lang="hu-HU" altLang="hu-HU" sz="8800" b="1" dirty="0"/>
              <a:t> </a:t>
            </a:r>
            <a:r>
              <a:rPr lang="hu-HU" altLang="hu-HU" sz="8800" b="1" dirty="0" err="1"/>
              <a:t>target</a:t>
            </a:r>
            <a:r>
              <a:rPr lang="hu-HU" altLang="hu-HU" sz="8800" b="1" dirty="0"/>
              <a:t> </a:t>
            </a:r>
            <a:r>
              <a:rPr lang="hu-HU" altLang="hu-HU" sz="8800" b="1" dirty="0" err="1"/>
              <a:t>number</a:t>
            </a:r>
            <a:r>
              <a:rPr lang="hu-HU" altLang="hu-HU" sz="8800" b="1" dirty="0"/>
              <a:t> of </a:t>
            </a:r>
            <a:r>
              <a:rPr lang="en-US" altLang="hu-HU" sz="8800" b="1" dirty="0"/>
              <a:t>diagnostic </a:t>
            </a:r>
            <a:r>
              <a:rPr lang="hu-HU" altLang="hu-HU" sz="8800" b="1" dirty="0" err="1"/>
              <a:t>shooting</a:t>
            </a:r>
            <a:r>
              <a:rPr lang="hu-HU" altLang="hu-HU" sz="8800" b="1" dirty="0"/>
              <a:t> </a:t>
            </a:r>
            <a:r>
              <a:rPr lang="hu-HU" altLang="hu-HU" sz="8800" b="1" dirty="0" err="1"/>
              <a:t>for</a:t>
            </a:r>
            <a:r>
              <a:rPr lang="hu-HU" altLang="hu-HU" sz="8800" b="1" dirty="0"/>
              <a:t> </a:t>
            </a:r>
            <a:r>
              <a:rPr lang="hu-HU" altLang="hu-HU" sz="8800" b="1" dirty="0" err="1"/>
              <a:t>culling</a:t>
            </a:r>
            <a:r>
              <a:rPr lang="hu-HU" altLang="hu-HU" sz="8800" b="1" dirty="0"/>
              <a:t> </a:t>
            </a:r>
            <a:r>
              <a:rPr lang="en-US" altLang="hu-HU" sz="8800" b="1" dirty="0"/>
              <a:t>did not apply to game management units located in the strictly restricted area</a:t>
            </a:r>
            <a:r>
              <a:rPr lang="hu-HU" altLang="hu-HU" sz="8800" b="1" dirty="0"/>
              <a:t> (SRA)</a:t>
            </a:r>
            <a:r>
              <a:rPr lang="en-US" altLang="hu-HU" sz="8800" b="1" dirty="0"/>
              <a:t>* because, following the advice of EU experts, we believed that the AS</a:t>
            </a:r>
            <a:r>
              <a:rPr lang="hu-HU" altLang="hu-HU" sz="8800" b="1" dirty="0"/>
              <a:t>F</a:t>
            </a:r>
            <a:r>
              <a:rPr lang="en-US" altLang="hu-HU" sz="8800" b="1" dirty="0"/>
              <a:t> virus alone would sufficiently reduce the population in these areas. However, this did not prove to be entirely true.</a:t>
            </a:r>
            <a:endParaRPr lang="hu-HU" altLang="hu-HU" sz="8800" b="1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b="1" i="1" dirty="0"/>
              <a:t>* </a:t>
            </a:r>
            <a:r>
              <a:rPr lang="en-US" altLang="hu-HU" sz="7200" b="1" i="1" dirty="0"/>
              <a:t>Within the infected area, those game management units where  ASF was actually confirmed</a:t>
            </a:r>
            <a:endParaRPr lang="hu-HU" altLang="hu-HU" sz="7200" b="1" i="1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/>
              <a:t>Therefore, for the 2024/2025 </a:t>
            </a:r>
            <a:r>
              <a:rPr lang="en-US" altLang="hu-HU" sz="8800" b="1" dirty="0"/>
              <a:t>hunting season, we have already set a minimum target number for diagnostic </a:t>
            </a:r>
            <a:r>
              <a:rPr lang="hu-HU" altLang="hu-HU" sz="8800" b="1" dirty="0" err="1"/>
              <a:t>shooting</a:t>
            </a:r>
            <a:r>
              <a:rPr lang="hu-HU" altLang="hu-HU" sz="8800" b="1" dirty="0"/>
              <a:t> </a:t>
            </a:r>
            <a:r>
              <a:rPr lang="hu-HU" altLang="hu-HU" sz="8800" b="1" dirty="0" err="1"/>
              <a:t>for</a:t>
            </a:r>
            <a:r>
              <a:rPr lang="hu-HU" altLang="hu-HU" sz="8800" b="1" dirty="0"/>
              <a:t> </a:t>
            </a:r>
            <a:r>
              <a:rPr lang="en-US" altLang="hu-HU" sz="8800" b="1" dirty="0"/>
              <a:t>culling for those belonging to the </a:t>
            </a:r>
            <a:r>
              <a:rPr lang="hu-HU" altLang="hu-HU" sz="8800" b="1" dirty="0"/>
              <a:t>SRA</a:t>
            </a:r>
            <a:r>
              <a:rPr lang="en-US" altLang="hu-HU" sz="8800" dirty="0"/>
              <a:t>. </a:t>
            </a:r>
            <a:endParaRPr lang="hu-HU" altLang="hu-HU" sz="88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8800" dirty="0"/>
              <a:t>The </a:t>
            </a:r>
            <a:r>
              <a:rPr lang="en-US" altLang="hu-HU" sz="8800" b="1" dirty="0"/>
              <a:t>units belonging to the </a:t>
            </a:r>
            <a:r>
              <a:rPr lang="hu-HU" altLang="hu-HU" sz="8800" b="1" dirty="0"/>
              <a:t>SRA</a:t>
            </a:r>
            <a:r>
              <a:rPr lang="en-US" altLang="hu-HU" sz="8800" b="1" dirty="0"/>
              <a:t> in Pest County and Komárom-Esztegom County are closely related</a:t>
            </a:r>
            <a:r>
              <a:rPr lang="en-US" altLang="hu-HU" sz="8800" dirty="0"/>
              <a:t>, as a significant </a:t>
            </a:r>
            <a:r>
              <a:rPr lang="hu-HU" altLang="hu-HU" sz="8800" dirty="0"/>
              <a:t>part</a:t>
            </a:r>
            <a:r>
              <a:rPr lang="en-US" altLang="hu-HU" sz="8800" dirty="0"/>
              <a:t> of the game management unit with code number 570950 in Pest </a:t>
            </a:r>
            <a:r>
              <a:rPr lang="hu-HU" altLang="hu-HU" sz="8800" dirty="0"/>
              <a:t>c</a:t>
            </a:r>
            <a:r>
              <a:rPr lang="en-US" altLang="hu-HU" sz="8800" dirty="0" err="1"/>
              <a:t>ounty</a:t>
            </a:r>
            <a:r>
              <a:rPr lang="en-US" altLang="hu-HU" sz="8800" dirty="0"/>
              <a:t>, which has numerous cases within a year, extends into Komárom-Esztegom County.</a:t>
            </a: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3163936071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39570-4462-3968-A7E4-4DFFEEDD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20B70F7-C677-EFA7-803C-472A515077E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228600"/>
            <a:ext cx="9036496" cy="10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</a:rPr>
              <a:t>What is behind the increase  in the number of cases</a:t>
            </a:r>
            <a:r>
              <a:rPr lang="hu-HU" altLang="hu-HU" sz="2800" b="1" dirty="0">
                <a:solidFill>
                  <a:schemeClr val="tx1"/>
                </a:solidFill>
              </a:rPr>
              <a:t> (2)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8589447-69FC-FF42-151C-9E3DFB75008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23528" y="944724"/>
            <a:ext cx="8460940" cy="57966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200" dirty="0">
                <a:effectLst/>
              </a:rPr>
              <a:t>The </a:t>
            </a:r>
            <a:r>
              <a:rPr lang="en-US" altLang="hu-HU" sz="9200" b="1" dirty="0">
                <a:effectLst/>
              </a:rPr>
              <a:t>wild boar density of </a:t>
            </a:r>
            <a:r>
              <a:rPr lang="hu-HU" altLang="hu-HU" sz="9200" b="1" dirty="0">
                <a:effectLst/>
              </a:rPr>
              <a:t>GMU</a:t>
            </a:r>
            <a:r>
              <a:rPr lang="en-US" altLang="hu-HU" sz="9200" b="1" dirty="0">
                <a:effectLst/>
              </a:rPr>
              <a:t>s with a significant number of cases was above the expected 0.5 individuals/km² in almost all cases on </a:t>
            </a:r>
            <a:r>
              <a:rPr lang="hu-HU" altLang="hu-HU" sz="9200" b="1" dirty="0">
                <a:effectLst/>
              </a:rPr>
              <a:t>28 </a:t>
            </a:r>
            <a:r>
              <a:rPr lang="en-US" altLang="hu-HU" sz="9200" b="1" dirty="0">
                <a:effectLst/>
              </a:rPr>
              <a:t>February 2025</a:t>
            </a:r>
            <a:r>
              <a:rPr lang="en-US" altLang="hu-HU" sz="9200" dirty="0">
                <a:effectLst/>
              </a:rPr>
              <a:t>. </a:t>
            </a:r>
            <a:endParaRPr lang="hu-HU" altLang="hu-HU" sz="9200" dirty="0">
              <a:effectLst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200" dirty="0">
                <a:effectLst/>
              </a:rPr>
              <a:t>The </a:t>
            </a:r>
            <a:r>
              <a:rPr lang="en-US" altLang="hu-HU" sz="9200" b="1" dirty="0">
                <a:effectLst/>
              </a:rPr>
              <a:t>exception</a:t>
            </a:r>
            <a:r>
              <a:rPr lang="en-US" altLang="hu-HU" sz="9200" dirty="0">
                <a:effectLst/>
              </a:rPr>
              <a:t> to this is </a:t>
            </a:r>
            <a:r>
              <a:rPr lang="en-US" altLang="hu-HU" sz="9200" b="1" dirty="0">
                <a:effectLst/>
              </a:rPr>
              <a:t>two </a:t>
            </a:r>
            <a:r>
              <a:rPr lang="hu-HU" altLang="hu-HU" sz="9200" b="1" dirty="0">
                <a:effectLst/>
              </a:rPr>
              <a:t>GMU</a:t>
            </a:r>
            <a:r>
              <a:rPr lang="en-US" altLang="hu-HU" sz="9200" b="1" dirty="0">
                <a:effectLst/>
              </a:rPr>
              <a:t>s in Komárom-Esztegom County. </a:t>
            </a:r>
            <a:endParaRPr lang="hu-HU" altLang="hu-HU" sz="9200" b="1" dirty="0">
              <a:effectLst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200" dirty="0">
                <a:effectLst/>
              </a:rPr>
              <a:t>However, </a:t>
            </a:r>
            <a:r>
              <a:rPr lang="en-US" altLang="hu-HU" sz="9200" b="1" dirty="0">
                <a:effectLst/>
              </a:rPr>
              <a:t>one of them is adjacent to </a:t>
            </a:r>
            <a:r>
              <a:rPr lang="hu-HU" altLang="hu-HU" sz="9200" b="1" dirty="0" err="1">
                <a:effectLst/>
              </a:rPr>
              <a:t>several</a:t>
            </a:r>
            <a:r>
              <a:rPr lang="en-US" altLang="hu-HU" sz="9200" b="1" dirty="0">
                <a:effectLst/>
              </a:rPr>
              <a:t> </a:t>
            </a:r>
            <a:r>
              <a:rPr lang="hu-HU" altLang="hu-HU" sz="9200" b="1" dirty="0" err="1">
                <a:effectLst/>
              </a:rPr>
              <a:t>GMUs</a:t>
            </a:r>
            <a:r>
              <a:rPr lang="en-US" altLang="hu-HU" sz="9200" b="1" dirty="0">
                <a:effectLst/>
              </a:rPr>
              <a:t> with a high wild boar density and a significant number of cases</a:t>
            </a:r>
            <a:r>
              <a:rPr lang="en-US" altLang="hu-HU" sz="9200" dirty="0">
                <a:effectLst/>
              </a:rPr>
              <a:t>.</a:t>
            </a:r>
            <a:endParaRPr lang="hu-HU" altLang="hu-HU" sz="9200" dirty="0">
              <a:effectLst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200" b="1" dirty="0">
                <a:effectLst/>
              </a:rPr>
              <a:t>In the other case, the estimate certainly does not correspond to reality,</a:t>
            </a:r>
            <a:r>
              <a:rPr lang="en-US" altLang="hu-HU" sz="9200" dirty="0">
                <a:effectLst/>
              </a:rPr>
              <a:t> as 0 wild boars were estimated in February this year, but 150 wild boars were shot during the last hunting </a:t>
            </a:r>
            <a:r>
              <a:rPr lang="hu-HU" altLang="hu-HU" sz="9200" dirty="0" err="1">
                <a:effectLst/>
              </a:rPr>
              <a:t>year</a:t>
            </a:r>
            <a:r>
              <a:rPr lang="en-US" altLang="hu-HU" sz="9200" dirty="0">
                <a:effectLst/>
              </a:rPr>
              <a:t>.</a:t>
            </a:r>
            <a:endParaRPr lang="hu-HU" altLang="hu-HU" sz="9200" dirty="0">
              <a:effectLst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9200" dirty="0">
                <a:effectLst/>
              </a:rPr>
              <a:t>It is </a:t>
            </a:r>
            <a:r>
              <a:rPr lang="en-US" altLang="hu-HU" sz="9200" b="1" dirty="0">
                <a:effectLst/>
              </a:rPr>
              <a:t>important to note that the ASP Eradication Plan issued by Decision 5/2025 of the CVO stipulates minimum diagnostic culling targets based on wild boar density.</a:t>
            </a:r>
            <a:endParaRPr lang="hu-HU" altLang="hu-HU" sz="92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4850435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75FE-75B0-54CF-6917-1CC6283B7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4E81576-A4C7-9EA6-9186-C6EF33DB447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6632"/>
            <a:ext cx="8510588" cy="115212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200" b="1" dirty="0">
                <a:solidFill>
                  <a:schemeClr val="tx1"/>
                </a:solidFill>
              </a:rPr>
              <a:t>Wild boar population density and </a:t>
            </a:r>
            <a:r>
              <a:rPr lang="hu-HU" altLang="hu-HU" sz="2200" b="1" dirty="0">
                <a:solidFill>
                  <a:schemeClr val="tx1"/>
                </a:solidFill>
              </a:rPr>
              <a:t>ASF </a:t>
            </a:r>
            <a:r>
              <a:rPr lang="hu-HU" altLang="hu-HU" sz="2200" b="1" dirty="0" err="1">
                <a:solidFill>
                  <a:schemeClr val="tx1"/>
                </a:solidFill>
              </a:rPr>
              <a:t>cases</a:t>
            </a:r>
            <a:r>
              <a:rPr lang="en-US" altLang="hu-HU" sz="2200" b="1" dirty="0">
                <a:solidFill>
                  <a:schemeClr val="tx1"/>
                </a:solidFill>
              </a:rPr>
              <a:t> within one year in </a:t>
            </a:r>
            <a:r>
              <a:rPr lang="en-US" altLang="hu-HU" sz="2200" b="1" dirty="0" err="1">
                <a:solidFill>
                  <a:schemeClr val="tx1"/>
                </a:solidFill>
              </a:rPr>
              <a:t>Komárom</a:t>
            </a:r>
            <a:r>
              <a:rPr lang="en-US" altLang="hu-HU" sz="2200" b="1" dirty="0">
                <a:solidFill>
                  <a:schemeClr val="tx1"/>
                </a:solidFill>
              </a:rPr>
              <a:t>-Esztergom and Pest counties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E047C943-511E-BDB8-FEBF-0C77C047C27A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szöveg, térkép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A114084-8E64-CE29-E544-A48757333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44724"/>
            <a:ext cx="8749913" cy="58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97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 err="1"/>
              <a:t>Thank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</a:t>
            </a:r>
            <a:r>
              <a:rPr lang="hu-HU" altLang="hu-HU" sz="3000" dirty="0"/>
              <a:t> </a:t>
            </a:r>
            <a:r>
              <a:rPr lang="hu-HU" altLang="hu-HU" sz="3000" dirty="0" err="1"/>
              <a:t>for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your</a:t>
            </a:r>
            <a:r>
              <a:rPr lang="hu-HU" altLang="hu-HU" sz="3000" dirty="0"/>
              <a:t> </a:t>
            </a:r>
            <a:r>
              <a:rPr lang="hu-HU" altLang="hu-HU" sz="3000" dirty="0" err="1"/>
              <a:t>attention</a:t>
            </a:r>
            <a:r>
              <a:rPr lang="hu-HU" altLang="hu-HU" sz="3000" dirty="0"/>
              <a:t>!</a:t>
            </a:r>
            <a:endParaRPr lang="en-GB" altLang="hu-HU" sz="3000" dirty="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836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908720"/>
            <a:ext cx="8540750" cy="568863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700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First level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We use an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own algorithm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running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 an R software environment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to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identify extremely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(infected), high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and medium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risk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hunting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(game)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management units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(the low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area classification was discontinued following the </a:t>
            </a:r>
            <a:r>
              <a:rPr lang="en-US" altLang="hu-HU" sz="2800" dirty="0" err="1">
                <a:effectLst/>
                <a:cs typeface="Times New Roman" panose="02020603050405020304" pitchFamily="18" charset="0"/>
              </a:rPr>
              <a:t>propos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al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of the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National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Expert Group meeting in December 2019).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	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algorithm defines these areas based on the density of wild boars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game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management units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GMUs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and the distance of the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GMUs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from the wild boar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Hungary,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well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as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the distance from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outbreaks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of wild boar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in neighboring countries within a 20 km zone from the Hungarian border.</a:t>
            </a: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In the case of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foreign cases, the distance of 20 km from the border was determined based on an analysis of the distances between cases identified in the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region of the Czech Republic in 2017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maximum distance between two cases there was 16 km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Rounding this up gives us 20 km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marL="0" indent="0" algn="just" eaLnBrk="1" hangingPunct="1">
              <a:lnSpc>
                <a:spcPct val="12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•	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interactive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visualisation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we use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QGIS software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en-US" altLang="hu-HU" sz="2800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ASF risk analysis – practical implementation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u="sng" dirty="0">
                <a:effectLst/>
                <a:cs typeface="Times New Roman" panose="02020603050405020304" pitchFamily="18" charset="0"/>
              </a:rPr>
              <a:t>Second level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dirty="0">
                <a:effectLst/>
                <a:cs typeface="Times New Roman" panose="02020603050405020304" pitchFamily="18" charset="0"/>
              </a:rPr>
              <a:t>The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National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Expert Group will make the final decision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 err="1">
                <a:effectLst/>
                <a:cs typeface="Times New Roman" panose="02020603050405020304" pitchFamily="18" charset="0"/>
              </a:rPr>
              <a:t>tak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ing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 into account other important factors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 such as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effective natural and artificial barriers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epidemiological information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, in particular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geographical location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in relation to previous cases,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the distance of new cases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from the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boundary of the infected and high risk area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Update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We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updated 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the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hu-HU" sz="2800" dirty="0">
                <a:effectLst/>
                <a:cs typeface="Times New Roman" panose="02020603050405020304" pitchFamily="18" charset="0"/>
              </a:rPr>
              <a:t>risk analysis for </a:t>
            </a: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any significant change in the epidemiological situation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u="sng" dirty="0">
                <a:effectLst/>
                <a:cs typeface="Times New Roman" panose="02020603050405020304" pitchFamily="18" charset="0"/>
              </a:rPr>
              <a:t>Modification of the system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en-US" altLang="hu-HU" sz="2800" b="1" dirty="0">
                <a:effectLst/>
                <a:cs typeface="Times New Roman" panose="02020603050405020304" pitchFamily="18" charset="0"/>
              </a:rPr>
              <a:t>If justified by practical experience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in February 2018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E380F1C1-DB41-0755-17CB-1250E18D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The first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case in Hungary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 – 21.04.2018.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A86F329-1AFD-A20F-7D9A-BACAE267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Official AS</a:t>
            </a: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F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risk areas after the infection of Szabolcs-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Szatmár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-</a:t>
            </a:r>
            <a:r>
              <a:rPr lang="en-US" altLang="hu-HU" sz="2800" b="1" dirty="0" err="1">
                <a:solidFill>
                  <a:schemeClr val="tx1"/>
                </a:solidFill>
                <a:latin typeface="+mn-lt"/>
              </a:rPr>
              <a:t>Bereg</a:t>
            </a:r>
            <a:r>
              <a:rPr lang="en-US" altLang="hu-HU" sz="2800" b="1" dirty="0">
                <a:solidFill>
                  <a:schemeClr val="tx1"/>
                </a:solidFill>
                <a:latin typeface="+mn-lt"/>
              </a:rPr>
              <a:t> County (May 16, 2018)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A77CD31-124F-A0BC-B096-761E4C62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891145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9469</TotalTime>
  <Words>3323</Words>
  <Application>Microsoft Office PowerPoint</Application>
  <PresentationFormat>Diavetítés a képernyőre (4:3 oldalarány)</PresentationFormat>
  <Paragraphs>649</Paragraphs>
  <Slides>45</Slides>
  <Notes>45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45</vt:i4>
      </vt:variant>
    </vt:vector>
  </HeadingPairs>
  <TitlesOfParts>
    <vt:vector size="53" baseType="lpstr">
      <vt:lpstr>Aptos Narrow</vt:lpstr>
      <vt:lpstr>Arial</vt:lpstr>
      <vt:lpstr>Calibri</vt:lpstr>
      <vt:lpstr>Rockwell</vt:lpstr>
      <vt:lpstr>Times New Roman</vt:lpstr>
      <vt:lpstr>Wingdings</vt:lpstr>
      <vt:lpstr>Égbolt</vt:lpstr>
      <vt:lpstr>1_Égbolt</vt:lpstr>
      <vt:lpstr> Latest knowledge on the epidemiology of African swine fever in Hungary</vt:lpstr>
      <vt:lpstr>Restricted areas in the EU due to ASF</vt:lpstr>
      <vt:lpstr>The start of professional work based on risk analysis </vt:lpstr>
      <vt:lpstr>The Hungarian ASF risk analysis system is established</vt:lpstr>
      <vt:lpstr>ASF risk analysis – practical implementation 1.</vt:lpstr>
      <vt:lpstr>ASF risk analysis – practical implementation 2.</vt:lpstr>
      <vt:lpstr>ASF risk areas in February 2018</vt:lpstr>
      <vt:lpstr>The first ASF case in Hungary – 21.04.2018.</vt:lpstr>
      <vt:lpstr>Official ASF risk areas after the infection of Szabolcs-Szatmár-Bereg County (May 16, 2018)</vt:lpstr>
      <vt:lpstr>ASF risk analysis – practical implementation 3.</vt:lpstr>
      <vt:lpstr>Adding a new second step to the ASF risk analysis 1.</vt:lpstr>
      <vt:lpstr>Map - Cases with a big jump</vt:lpstr>
      <vt:lpstr>Adding a new second step to the ASF risk analysis 2.</vt:lpstr>
      <vt:lpstr>The effectiveness of ASF risk analysis so far</vt:lpstr>
      <vt:lpstr>Proposal of the National Expert Group on 15 September 2022 and changes to the official risk areas from 27 June 2023</vt:lpstr>
      <vt:lpstr>Proposal of the National Expert Group on 15 September 2022 - national overview map</vt:lpstr>
      <vt:lpstr>Proposal of the National Expert Group on 15 September 2022 – closer map </vt:lpstr>
      <vt:lpstr>Proposals from the National Expert Group between June 2023 and March 2024, to further reduce official risk areas</vt:lpstr>
      <vt:lpstr>Proposals from the National Expert Group 2023-2024. – national overview map</vt:lpstr>
      <vt:lpstr>Proposals from the National Expert Group 2023-2024. – close map</vt:lpstr>
      <vt:lpstr>Creation of a high-risk area in Baranya County near the Croatian border based on the recommendation of the National Expert Group on July 29, 2025.</vt:lpstr>
      <vt:lpstr>Proposal from the National Expert Group on 29 July 2025. – close map</vt:lpstr>
      <vt:lpstr>Surveillance system in general</vt:lpstr>
      <vt:lpstr>Surveillance system for ASF </vt:lpstr>
      <vt:lpstr>ASF surveillance system for wild boars</vt:lpstr>
      <vt:lpstr>Counties infected with ASF in Hungary, the first and last cases (in wild boar)</vt:lpstr>
      <vt:lpstr>National official risk areas with all Hungarian cases in wild boar till 05.09.2025 and WB outbreaks in neighbouring countries within one year</vt:lpstr>
      <vt:lpstr>Official risk categories (status) with cases within one year highlighted for last month (as of 05.09.2025)</vt:lpstr>
      <vt:lpstr>Table of all wild boar ASF cases till 12.09.2025</vt:lpstr>
      <vt:lpstr>All ASF cases in wild boars by county till 12.09.2025</vt:lpstr>
      <vt:lpstr>ASF cases in Hungary by hunting year, until 12.09.2025</vt:lpstr>
      <vt:lpstr>ASF cases in wild boars in Hungary by hunting years till 12.09.2025</vt:lpstr>
      <vt:lpstr>A 2024/2025. hunting year ASF cases by counties</vt:lpstr>
      <vt:lpstr>A 2025/2026. hunting year (till 12.09.2025) ASF cases by counties</vt:lpstr>
      <vt:lpstr>Quarterly distribution of ASF cases in hunting years in Hungary</vt:lpstr>
      <vt:lpstr>Graph of ASF cases in Hungary by quarters of the hunting years</vt:lpstr>
      <vt:lpstr>Conclusions that can be drawn from changes in the number of Hungarian ASF cases in wild boars</vt:lpstr>
      <vt:lpstr>The current Hungarian epidemiological situation in parts of the country where there have been cases within one year Komárom-Esztergom and Pest counties </vt:lpstr>
      <vt:lpstr>The current Hungarian epidemiological situation in parts of the country where there have been cases within one year – Nógrád and Heves county </vt:lpstr>
      <vt:lpstr>The current Hungarian epidemiological situation in parts of the country where there have been cases within one year  Hajdú-Bihar and Szabolcs-Szatmár-Bereg counties </vt:lpstr>
      <vt:lpstr>What is behind the decline in the number of cases? </vt:lpstr>
      <vt:lpstr>What is behind the increase  in the number of cases (1)</vt:lpstr>
      <vt:lpstr>What is behind the increase  in the number of cases (2)</vt:lpstr>
      <vt:lpstr>Wild boar population density and ASF cases within one year in Komárom-Esztergom and Pest counties 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665</cp:revision>
  <dcterms:created xsi:type="dcterms:W3CDTF">2020-09-29T10:30:52Z</dcterms:created>
  <dcterms:modified xsi:type="dcterms:W3CDTF">2025-09-16T13:33:06Z</dcterms:modified>
</cp:coreProperties>
</file>